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22" r:id="rId2"/>
    <p:sldMasterId id="2147483734" r:id="rId3"/>
    <p:sldMasterId id="2147483746" r:id="rId4"/>
    <p:sldMasterId id="2147483758" r:id="rId5"/>
    <p:sldMasterId id="2147483770" r:id="rId6"/>
    <p:sldMasterId id="2147483782" r:id="rId7"/>
    <p:sldMasterId id="2147483794" r:id="rId8"/>
    <p:sldMasterId id="2147483806" r:id="rId9"/>
    <p:sldMasterId id="2147483854" r:id="rId10"/>
    <p:sldMasterId id="2147483866" r:id="rId11"/>
    <p:sldMasterId id="2147483998" r:id="rId12"/>
  </p:sldMasterIdLst>
  <p:notesMasterIdLst>
    <p:notesMasterId r:id="rId47"/>
  </p:notesMasterIdLst>
  <p:sldIdLst>
    <p:sldId id="256" r:id="rId13"/>
    <p:sldId id="312" r:id="rId14"/>
    <p:sldId id="308" r:id="rId15"/>
    <p:sldId id="303" r:id="rId16"/>
    <p:sldId id="257" r:id="rId17"/>
    <p:sldId id="260" r:id="rId18"/>
    <p:sldId id="259" r:id="rId19"/>
    <p:sldId id="313" r:id="rId20"/>
    <p:sldId id="293" r:id="rId21"/>
    <p:sldId id="258" r:id="rId22"/>
    <p:sldId id="292" r:id="rId23"/>
    <p:sldId id="294" r:id="rId24"/>
    <p:sldId id="295" r:id="rId25"/>
    <p:sldId id="296" r:id="rId26"/>
    <p:sldId id="297" r:id="rId27"/>
    <p:sldId id="265" r:id="rId28"/>
    <p:sldId id="298" r:id="rId29"/>
    <p:sldId id="299" r:id="rId30"/>
    <p:sldId id="268" r:id="rId31"/>
    <p:sldId id="300" r:id="rId32"/>
    <p:sldId id="301" r:id="rId33"/>
    <p:sldId id="269" r:id="rId34"/>
    <p:sldId id="270" r:id="rId35"/>
    <p:sldId id="271" r:id="rId36"/>
    <p:sldId id="272" r:id="rId37"/>
    <p:sldId id="273" r:id="rId38"/>
    <p:sldId id="275" r:id="rId39"/>
    <p:sldId id="304" r:id="rId40"/>
    <p:sldId id="291" r:id="rId41"/>
    <p:sldId id="305" r:id="rId42"/>
    <p:sldId id="307" r:id="rId43"/>
    <p:sldId id="274" r:id="rId44"/>
    <p:sldId id="311" r:id="rId45"/>
    <p:sldId id="310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81276DC7-26FF-42FD-A456-69D862D9BD57}">
          <p14:sldIdLst>
            <p14:sldId id="256"/>
            <p14:sldId id="312"/>
            <p14:sldId id="308"/>
            <p14:sldId id="303"/>
            <p14:sldId id="257"/>
            <p14:sldId id="260"/>
            <p14:sldId id="259"/>
            <p14:sldId id="313"/>
            <p14:sldId id="293"/>
            <p14:sldId id="258"/>
            <p14:sldId id="292"/>
            <p14:sldId id="294"/>
            <p14:sldId id="295"/>
            <p14:sldId id="296"/>
            <p14:sldId id="297"/>
            <p14:sldId id="265"/>
            <p14:sldId id="298"/>
            <p14:sldId id="299"/>
            <p14:sldId id="268"/>
            <p14:sldId id="300"/>
            <p14:sldId id="301"/>
            <p14:sldId id="269"/>
            <p14:sldId id="270"/>
            <p14:sldId id="271"/>
            <p14:sldId id="272"/>
            <p14:sldId id="273"/>
            <p14:sldId id="275"/>
            <p14:sldId id="304"/>
            <p14:sldId id="291"/>
            <p14:sldId id="305"/>
            <p14:sldId id="307"/>
            <p14:sldId id="274"/>
            <p14:sldId id="311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4BE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05643044619423E-2"/>
          <c:y val="5.9374999999999997E-2"/>
          <c:w val="0.85481463254593171"/>
          <c:h val="0.903124999999999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metal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tr-TR" b="1" dirty="0" smtClean="0"/>
                      <a:t>%</a:t>
                    </a:r>
                    <a:r>
                      <a:rPr lang="en-US" b="1" dirty="0" smtClean="0"/>
                      <a:t>31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r-TR" b="1" dirty="0" smtClean="0"/>
                      <a:t>%</a:t>
                    </a:r>
                    <a:r>
                      <a:rPr lang="en-US" b="1" dirty="0" smtClean="0"/>
                      <a:t>69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Erkek</c:v>
                </c:pt>
                <c:pt idx="1">
                  <c:v>Kadın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627591863517055"/>
          <c:y val="0.58826500984251973"/>
          <c:w val="0.18705741469816273"/>
          <c:h val="0.31721998031496063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3.0866359269839369E-2"/>
          <c:w val="0.71104500826285599"/>
          <c:h val="0.946685379443004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İlköğretim mezunu</c:v>
                </c:pt>
                <c:pt idx="1">
                  <c:v>Lise mezunu</c:v>
                </c:pt>
                <c:pt idx="2">
                  <c:v>Üniversite </c:v>
                </c:pt>
                <c:pt idx="3">
                  <c:v>Yok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0.34</c:v>
                </c:pt>
                <c:pt idx="1">
                  <c:v>0.39</c:v>
                </c:pt>
                <c:pt idx="2">
                  <c:v>0.26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66666666666666E-3"/>
          <c:y val="3.4375000000000003E-2"/>
          <c:w val="0.86387992125984248"/>
          <c:h val="0.965624999999999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Kullanıyor</c:v>
                </c:pt>
                <c:pt idx="1">
                  <c:v>Kullanmıyor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97132545931758"/>
          <c:y val="0.64451500984251964"/>
          <c:w val="0.25903674540682414"/>
          <c:h val="0.282844980314960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22408136482943E-2"/>
          <c:y val="0.14735851377952755"/>
          <c:w val="0.73049753937007877"/>
          <c:h val="0.778298720472440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757791994750655"/>
          <c:y val="0.67866289370078736"/>
          <c:w val="0.1940887467191601"/>
          <c:h val="0.21568996062992127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80839895013122E-2"/>
          <c:y val="9.6875000000000003E-2"/>
          <c:w val="0.76584957349081362"/>
          <c:h val="0.881249999999999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507791994750653"/>
          <c:y val="0.74764000984251966"/>
          <c:w val="0.17506807742782152"/>
          <c:h val="0.22204232283464567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505741469816271E-2"/>
          <c:y val="0.14735851377952755"/>
          <c:w val="0.83049753937007875"/>
          <c:h val="0.7995164862204724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425902230971134"/>
          <c:y val="0.74587647637795274"/>
          <c:w val="0.17506807742782152"/>
          <c:h val="0.22204232283464567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715386101204641E-3"/>
          <c:y val="4.3168388592673638E-3"/>
          <c:w val="0.79645961024766443"/>
          <c:h val="0.8198973890926417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10'dan fazla</c:v>
                </c:pt>
                <c:pt idx="1">
                  <c:v>6 - 10 kutu </c:v>
                </c:pt>
                <c:pt idx="2">
                  <c:v>1 - 5 kutu</c:v>
                </c:pt>
                <c:pt idx="3">
                  <c:v>Hiç yok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0.15</c:v>
                </c:pt>
                <c:pt idx="2">
                  <c:v>0.43</c:v>
                </c:pt>
                <c:pt idx="3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867542859565722"/>
          <c:y val="0.60528250715558407"/>
          <c:w val="0.28029687816529492"/>
          <c:h val="0.37849096869662674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9374999999999997E-2"/>
          <c:w val="0.8888308727034121"/>
          <c:h val="0.903124999999999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717568897637793"/>
          <c:y val="0.72811860236220471"/>
          <c:w val="0.17407431102362206"/>
          <c:h val="0.21876279527559059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05741469816272E-3"/>
          <c:y val="4.0625000000000001E-2"/>
          <c:w val="0.83049753937007875"/>
          <c:h val="0.903124999999999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799458661417323"/>
          <c:y val="0.69352288385826777"/>
          <c:w val="0.17407431102362206"/>
          <c:h val="0.21876279527559059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D1572-CD7F-4BEE-9812-C99E1B4806B1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66DF-EAC8-4EAD-A133-31DD052BFF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96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66DF-EAC8-4EAD-A133-31DD052BFFEE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68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04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5522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5548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286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210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9296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557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7375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4936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1082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3211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27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863627-152C-414A-83A5-9E5FAD8417F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F755001-4804-411C-9A40-DBA15E042EE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likplatformu.com/haberler/Ayrinti.asp?HaberNo=3717" TargetMode="External"/><Relationship Id="rId2" Type="http://schemas.openxmlformats.org/officeDocument/2006/relationships/hyperlink" Target="http://www.akilciilac.gov.tr/" TargetMode="Externa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04856" cy="2088232"/>
          </a:xfrm>
          <a:solidFill>
            <a:srgbClr val="D7E4BD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KOÜ 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TIP FAKÜLTESİ TOPLUMSAL 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DUYARLILIK PROJESİ</a:t>
            </a:r>
            <a:b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GRUP 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KAPSÜL(P Grubu)</a:t>
            </a:r>
            <a:endParaRPr lang="tr-TR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6408712" cy="864096"/>
          </a:xfrm>
          <a:solidFill>
            <a:srgbClr val="E0E4BE">
              <a:alpha val="43137"/>
            </a:srgbClr>
          </a:solidFill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BİLİNÇSİZ İLAÇ KULLANIMI</a:t>
            </a:r>
            <a:endParaRPr lang="tr-T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7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657353" cy="5178554"/>
          </a:xfrm>
        </p:spPr>
      </p:pic>
      <p:pic>
        <p:nvPicPr>
          <p:cNvPr id="17" name="İçerik Yer Tutucusu 1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659807" cy="5182029"/>
          </a:xfrm>
        </p:spPr>
      </p:pic>
    </p:spTree>
    <p:extLst>
      <p:ext uri="{BB962C8B-B14F-4D97-AF65-F5344CB8AC3E}">
        <p14:creationId xmlns:p14="http://schemas.microsoft.com/office/powerpoint/2010/main" val="1110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16824" cy="1512168"/>
          </a:xfrm>
        </p:spPr>
        <p:txBody>
          <a:bodyPr/>
          <a:lstStyle/>
          <a:p>
            <a:pPr marL="0" indent="0">
              <a:buNone/>
            </a:pPr>
            <a:r>
              <a:rPr lang="tr-TR" sz="5400" dirty="0" smtClean="0">
                <a:solidFill>
                  <a:srgbClr val="C00000"/>
                </a:solidFill>
                <a:latin typeface="Berlin Sans FB Demi" pitchFamily="34" charset="0"/>
              </a:rPr>
              <a:t>ANKET SONUÇLARIMIZ</a:t>
            </a:r>
            <a:endParaRPr lang="tr-TR" sz="5400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1026" name="Picture 2" descr="http://www.anketornekleri.com/wp-content/uploads/2011/03/kendini-degerlendirme-ank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24" y="3323716"/>
            <a:ext cx="3430316" cy="3201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rsdanismanlik.com/dosyalar/sayfa_icerik/ank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456257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7504" y="537321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chemeClr val="tx2">
                    <a:lumMod val="75000"/>
                  </a:schemeClr>
                </a:solidFill>
              </a:rPr>
              <a:t>Uyguladığımız anketin değerlendirilmesinde bize yardımcı olan Okt. Dr. Bahar Odabaş Özgür’e teşekkürlerimizi sunarız.</a:t>
            </a:r>
            <a:endParaRPr lang="tr-TR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31796579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Yer Tutucusu 8"/>
          <p:cNvSpPr>
            <a:spLocks noGrp="1"/>
          </p:cNvSpPr>
          <p:nvPr>
            <p:ph type="body" sz="half" idx="2"/>
          </p:nvPr>
        </p:nvSpPr>
        <p:spPr>
          <a:xfrm>
            <a:off x="2771800" y="908720"/>
            <a:ext cx="3024336" cy="50405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Cinsiyet Dağılımı</a:t>
            </a:r>
            <a:endParaRPr lang="tr-T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5610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Anket Uygulanan Kitle</a:t>
            </a:r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nin </a:t>
            </a:r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Eğitim Durumu</a:t>
            </a:r>
            <a:endParaRPr lang="tr-T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13986463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Düzenli İlaç Kullanımı </a:t>
            </a:r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var mı?</a:t>
            </a:r>
            <a:endParaRPr lang="tr-T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40046268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Tanıdıklarınıza kullandığınız ilaçları tavsiye eder misiniz ?</a:t>
            </a:r>
            <a:endParaRPr lang="tr-T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</a:rPr>
              <a:t>Gerekli olabileceği düşüncesiyle hasta olmadan ilaç yazdırır mısınız veya satın alıp evde bulundurur musunuz?</a:t>
            </a:r>
            <a:r>
              <a:rPr lang="tr-TR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tr-TR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tr-T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33804889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42345293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etin Yer Tutucusu 4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5976664" cy="1162424"/>
          </a:xfrm>
        </p:spPr>
        <p:txBody>
          <a:bodyPr/>
          <a:lstStyle/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</a:rPr>
              <a:t>Reçetesiz ilaç kullanır mısınız?</a:t>
            </a:r>
            <a:endParaRPr lang="tr-TR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18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7544" y="476672"/>
            <a:ext cx="8424936" cy="1162424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</a:rPr>
              <a:t>Evinizde hiç kullanılmamış veya yarım kalmış ortalama kaç kutu ilaç vardır?</a:t>
            </a:r>
            <a:endParaRPr lang="tr-TR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tr-TR" dirty="0"/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2204037093"/>
              </p:ext>
            </p:extLst>
          </p:nvPr>
        </p:nvGraphicFramePr>
        <p:xfrm>
          <a:off x="971600" y="1484784"/>
          <a:ext cx="6792416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1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İçerik Yer Tutucus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240821"/>
              </p:ext>
            </p:extLst>
          </p:nvPr>
        </p:nvGraphicFramePr>
        <p:xfrm>
          <a:off x="683568" y="1556792"/>
          <a:ext cx="7848873" cy="4896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0545"/>
                <a:gridCol w="1011468"/>
                <a:gridCol w="806860"/>
              </a:tblGrid>
              <a:tr h="669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Dağılım</a:t>
                      </a:r>
                      <a:endParaRPr lang="tr-TR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Yüzde</a:t>
                      </a:r>
                      <a:endParaRPr lang="tr-TR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9055" marR="59055" marT="0" marB="0" anchor="b"/>
                </a:tc>
              </a:tr>
              <a:tr h="36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İlaç bitene kadar kullanırım</a:t>
                      </a: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20,2</a:t>
                      </a:r>
                    </a:p>
                  </a:txBody>
                  <a:tcPr marL="59055" marR="59055" marT="0" marB="0" anchor="ctr"/>
                </a:tc>
              </a:tr>
              <a:tr h="36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Şikayetim geçene kadar kullanırım</a:t>
                      </a: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28,3</a:t>
                      </a:r>
                    </a:p>
                  </a:txBody>
                  <a:tcPr marL="59055" marR="59055" marT="0" marB="0" anchor="ctr"/>
                </a:tc>
              </a:tr>
              <a:tr h="36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highlight>
                            <a:srgbClr val="FFFF00"/>
                          </a:highlight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Hekim veya eczacının önerdiği süre kullanırım</a:t>
                      </a:r>
                      <a:endParaRPr lang="tr-TR" sz="1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highlight>
                            <a:srgbClr val="FFFF00"/>
                          </a:highlight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tr-TR" sz="16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highlight>
                            <a:srgbClr val="FFFF00"/>
                          </a:highlight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42,4</a:t>
                      </a:r>
                      <a:endParaRPr lang="tr-TR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9055" marR="59055" marT="0" marB="0" anchor="ctr"/>
                </a:tc>
              </a:tr>
              <a:tr h="36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diğer</a:t>
                      </a:r>
                      <a:endParaRPr lang="tr-TR" sz="1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59055" marR="59055" marT="0" marB="0" anchor="ctr"/>
                </a:tc>
              </a:tr>
              <a:tr h="66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İlaç bitene kadar </a:t>
                      </a:r>
                      <a:r>
                        <a:rPr lang="tr-TR" sz="1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kullanırım - Şikayetim </a:t>
                      </a:r>
                      <a:r>
                        <a:rPr lang="tr-TR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geçene kadar kullanırım</a:t>
                      </a: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59055" marR="59055" marT="0" marB="0" anchor="ctr"/>
                </a:tc>
              </a:tr>
              <a:tr h="691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İlaç bitene kadar </a:t>
                      </a:r>
                      <a:r>
                        <a:rPr lang="tr-TR" sz="1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kullanırım - Hekim </a:t>
                      </a:r>
                      <a:r>
                        <a:rPr lang="tr-TR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veya eczacının önerdiği süre kullanırım</a:t>
                      </a: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</a:p>
                  </a:txBody>
                  <a:tcPr marL="59055" marR="59055" marT="0" marB="0" anchor="ctr"/>
                </a:tc>
              </a:tr>
              <a:tr h="691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Şikayetim geçene kadar </a:t>
                      </a:r>
                      <a:r>
                        <a:rPr lang="tr-TR" sz="1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kullanırım - Hekim </a:t>
                      </a:r>
                      <a:r>
                        <a:rPr lang="tr-TR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veya eczacının önerdiği süre kullanırım</a:t>
                      </a: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</a:p>
                  </a:txBody>
                  <a:tcPr marL="59055" marR="59055" marT="0" marB="0" anchor="ctr"/>
                </a:tc>
              </a:tr>
              <a:tr h="36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Şikayetim geçene kadar </a:t>
                      </a:r>
                      <a:r>
                        <a:rPr lang="tr-TR" sz="1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kullanırım - diğer</a:t>
                      </a:r>
                      <a:endParaRPr lang="tr-TR" sz="1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59055" marR="59055" marT="0" marB="0" anchor="ctr"/>
                </a:tc>
              </a:tr>
              <a:tr h="36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100,0</a:t>
                      </a:r>
                    </a:p>
                  </a:txBody>
                  <a:tcPr marL="59055" marR="59055" marT="0" marB="0" anchor="ctr"/>
                </a:tc>
              </a:tr>
            </a:tbl>
          </a:graphicData>
        </a:graphic>
      </p:graphicFrame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5">
                    <a:lumMod val="50000"/>
                  </a:schemeClr>
                </a:solidFill>
              </a:rPr>
              <a:t>Hekimin </a:t>
            </a:r>
            <a:r>
              <a:rPr lang="tr-TR" sz="3600" b="1" dirty="0">
                <a:solidFill>
                  <a:schemeClr val="accent5">
                    <a:lumMod val="50000"/>
                  </a:schemeClr>
                </a:solidFill>
              </a:rPr>
              <a:t>vermiş olduğu </a:t>
            </a:r>
            <a:r>
              <a:rPr lang="tr-TR" sz="3600" b="1" dirty="0" smtClean="0">
                <a:solidFill>
                  <a:schemeClr val="accent5">
                    <a:lumMod val="50000"/>
                  </a:schemeClr>
                </a:solidFill>
              </a:rPr>
              <a:t>ilaçları </a:t>
            </a:r>
            <a:r>
              <a:rPr lang="tr-TR" sz="3600" b="1" dirty="0">
                <a:solidFill>
                  <a:schemeClr val="accent5">
                    <a:lumMod val="50000"/>
                  </a:schemeClr>
                </a:solidFill>
              </a:rPr>
              <a:t>ne şekilde kullanırsınız ?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tr-TR" dirty="0">
                <a:solidFill>
                  <a:schemeClr val="accent5">
                    <a:lumMod val="50000"/>
                  </a:schemeClr>
                </a:solidFill>
              </a:rPr>
            </a:b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71650" y="3027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3438" algn="ctr"/>
              </a:tabLst>
            </a:pPr>
            <a:r>
              <a:rPr kumimoji="0" lang="tr-T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371107" y="188640"/>
            <a:ext cx="8686800" cy="8382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GRUP KAPSÜL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444753" cy="3877815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İlayda </a:t>
            </a:r>
            <a:r>
              <a:rPr lang="tr-TR" dirty="0" smtClean="0"/>
              <a:t>Ekin Çetinkaya</a:t>
            </a:r>
          </a:p>
          <a:p>
            <a:r>
              <a:rPr lang="tr-TR" dirty="0" smtClean="0"/>
              <a:t>Ceylan </a:t>
            </a:r>
            <a:r>
              <a:rPr lang="tr-TR" dirty="0" err="1" smtClean="0"/>
              <a:t>Kiy</a:t>
            </a:r>
            <a:endParaRPr lang="tr-TR" dirty="0" smtClean="0"/>
          </a:p>
          <a:p>
            <a:r>
              <a:rPr lang="tr-TR" dirty="0" smtClean="0"/>
              <a:t>Yunus Emre </a:t>
            </a:r>
            <a:r>
              <a:rPr lang="tr-TR" dirty="0" err="1" smtClean="0"/>
              <a:t>Sülek</a:t>
            </a:r>
            <a:endParaRPr lang="tr-TR" dirty="0" smtClean="0"/>
          </a:p>
          <a:p>
            <a:r>
              <a:rPr lang="tr-TR" dirty="0" smtClean="0"/>
              <a:t>Muhammed Said Onar</a:t>
            </a:r>
          </a:p>
          <a:p>
            <a:r>
              <a:rPr lang="tr-TR" dirty="0" smtClean="0"/>
              <a:t>Sedef Deniz </a:t>
            </a:r>
            <a:r>
              <a:rPr lang="tr-TR" dirty="0" err="1" smtClean="0"/>
              <a:t>Cevheroğlu</a:t>
            </a:r>
            <a:endParaRPr lang="tr-TR" dirty="0" smtClean="0"/>
          </a:p>
          <a:p>
            <a:r>
              <a:rPr lang="tr-TR" dirty="0" smtClean="0"/>
              <a:t>Faruk Kanatsız        </a:t>
            </a:r>
          </a:p>
          <a:p>
            <a:r>
              <a:rPr lang="tr-TR" dirty="0" smtClean="0"/>
              <a:t>Aslı </a:t>
            </a:r>
            <a:r>
              <a:rPr lang="tr-TR" dirty="0" err="1" smtClean="0"/>
              <a:t>Altınbezer</a:t>
            </a:r>
            <a:r>
              <a:rPr lang="tr-TR" dirty="0" smtClean="0"/>
              <a:t>       </a:t>
            </a:r>
          </a:p>
          <a:p>
            <a:r>
              <a:rPr lang="tr-TR" dirty="0" smtClean="0"/>
              <a:t>Ali Haydar Ayvaz           </a:t>
            </a:r>
          </a:p>
          <a:p>
            <a:r>
              <a:rPr lang="tr-TR" dirty="0" smtClean="0"/>
              <a:t>Dilruba Turan                                                                      </a:t>
            </a:r>
          </a:p>
          <a:p>
            <a:r>
              <a:rPr lang="tr-TR" dirty="0" err="1" smtClean="0"/>
              <a:t>Ümmügülsüm</a:t>
            </a:r>
            <a:r>
              <a:rPr lang="tr-TR" dirty="0" smtClean="0"/>
              <a:t> Er</a:t>
            </a:r>
          </a:p>
          <a:p>
            <a:r>
              <a:rPr lang="tr-TR" dirty="0" err="1" smtClean="0"/>
              <a:t>Nurşah</a:t>
            </a:r>
            <a:r>
              <a:rPr lang="tr-TR" dirty="0" smtClean="0"/>
              <a:t> Demir</a:t>
            </a:r>
          </a:p>
          <a:p>
            <a:r>
              <a:rPr lang="tr-TR" dirty="0" smtClean="0"/>
              <a:t>Recep Önay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3586021" y="1556792"/>
            <a:ext cx="558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>
                <a:solidFill>
                  <a:srgbClr val="FF0000"/>
                </a:solidFill>
              </a:rPr>
              <a:t>PROJE  </a:t>
            </a:r>
            <a:r>
              <a:rPr lang="tr-TR" sz="2000" b="1" u="sng" dirty="0" smtClean="0">
                <a:solidFill>
                  <a:srgbClr val="FF0000"/>
                </a:solidFill>
              </a:rPr>
              <a:t>DANIŞMAN </a:t>
            </a:r>
            <a:r>
              <a:rPr lang="tr-TR" sz="2000" b="1" u="sng" dirty="0" smtClean="0">
                <a:solidFill>
                  <a:srgbClr val="FF0000"/>
                </a:solidFill>
              </a:rPr>
              <a:t> HOCAMIZ  </a:t>
            </a:r>
          </a:p>
          <a:p>
            <a:pPr algn="ctr"/>
            <a:r>
              <a:rPr lang="tr-TR" sz="2000" b="1" dirty="0" smtClean="0"/>
              <a:t>Prof. Dr. Cumhur Cevdet KESEMENLİ</a:t>
            </a:r>
            <a:endParaRPr lang="tr-TR" sz="2000" b="1" dirty="0"/>
          </a:p>
        </p:txBody>
      </p:sp>
      <p:pic>
        <p:nvPicPr>
          <p:cNvPr id="8" name="7 Resim" descr="IMG-20130114-WA000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2289695"/>
            <a:ext cx="5472608" cy="4104456"/>
          </a:xfrm>
          <a:prstGeom prst="rect">
            <a:avLst/>
          </a:prstGeom>
        </p:spPr>
      </p:pic>
      <p:pic>
        <p:nvPicPr>
          <p:cNvPr id="7170" name="Picture 2" descr="http://www.manzara.gen.tr/w1/kalpli-duvar-kagitlari-56-1298061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036911" cy="648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15556386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etin Yer Tutucusu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8352928" cy="1368152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 </a:t>
            </a:r>
            <a:endParaRPr lang="tr-TR" dirty="0"/>
          </a:p>
          <a:p>
            <a:r>
              <a:rPr lang="tr-TR" sz="2900" b="1" dirty="0"/>
              <a:t>İlacı doktorun önerdiği dozdan/kullanım şeklinden farklı şekilde kullanır mısınız ?</a:t>
            </a:r>
            <a:endParaRPr lang="tr-TR" sz="29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82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7544" y="476672"/>
            <a:ext cx="7982050" cy="864096"/>
          </a:xfrm>
        </p:spPr>
        <p:txBody>
          <a:bodyPr>
            <a:normAutofit/>
          </a:bodyPr>
          <a:lstStyle/>
          <a:p>
            <a:r>
              <a:rPr lang="tr-TR" b="1" dirty="0"/>
              <a:t>İlaç temini sırasında reçetede yazılandan farklı olarak, eczacının önerdiği eşdeğer ilacı </a:t>
            </a:r>
            <a:r>
              <a:rPr lang="tr-TR" b="1" dirty="0" smtClean="0"/>
              <a:t>kabul </a:t>
            </a:r>
            <a:r>
              <a:rPr lang="tr-TR" b="1" dirty="0"/>
              <a:t>eder misiniz?</a:t>
            </a:r>
            <a:endParaRPr lang="tr-TR" dirty="0"/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706951960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2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İlacın kullanımı ile ilgili bilgileri ve olası yan etkilerini nereden öğrenirsiniz?</a:t>
            </a:r>
            <a:r>
              <a:rPr lang="tr-TR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tr-TR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tr-T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409736"/>
              </p:ext>
            </p:extLst>
          </p:nvPr>
        </p:nvGraphicFramePr>
        <p:xfrm>
          <a:off x="971600" y="1340764"/>
          <a:ext cx="7488832" cy="5413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0979"/>
                <a:gridCol w="1059027"/>
                <a:gridCol w="888826"/>
              </a:tblGrid>
              <a:tr h="77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tr-TR" sz="2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n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yüzde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7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hekim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11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11,11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spc="-20" dirty="0">
                          <a:effectLst/>
                        </a:rPr>
                        <a:t>Eczacı       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11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11,11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spc="20">
                          <a:effectLst/>
                        </a:rPr>
                        <a:t>Aile/arkadaş   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2,02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İlacın prospektüsü 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60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60,61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hekim-Eczacı       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1,01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hekim-İlacın prospektüsü 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3,03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spc="-20" dirty="0">
                          <a:effectLst/>
                        </a:rPr>
                        <a:t>Eczacı-Aile/arkadaş 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1,01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Eczacı-İlacın prospektüsü 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1,01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İlacın prospektüsüİnternet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5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5,05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hekim-Eczacı-Aile/arkadaş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1,01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hekim-Eczacı-İlacın prospektüsü 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1,01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spc="-20">
                          <a:effectLst/>
                        </a:rPr>
                        <a:t>Eczacı-İlacın prospektüsü- İnternet 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1,01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477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hekim-Eczacı-Yazılı görsel medya-İlacın prospektüsü-İnternet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1,01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5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tr-TR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tr-TR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İlacı size önerilenden farklı dozda/şekilde kullanmanızın nedeni ?</a:t>
            </a:r>
            <a:r>
              <a:rPr lang="tr-TR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tr-TR" sz="3200" dirty="0">
                <a:solidFill>
                  <a:schemeClr val="accent5">
                    <a:lumMod val="50000"/>
                  </a:schemeClr>
                </a:solidFill>
              </a:rPr>
            </a:br>
            <a:endParaRPr lang="tr-T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792326"/>
              </p:ext>
            </p:extLst>
          </p:nvPr>
        </p:nvGraphicFramePr>
        <p:xfrm>
          <a:off x="1115616" y="1340768"/>
          <a:ext cx="7344816" cy="5394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4422"/>
                <a:gridCol w="1038661"/>
                <a:gridCol w="871733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tr-TR" sz="2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n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yüzde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spc="-1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Farklı dozda kullanmam.</a:t>
                      </a:r>
                      <a:endParaRPr lang="tr-TR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73</a:t>
                      </a:r>
                      <a:endParaRPr lang="tr-TR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73,74</a:t>
                      </a:r>
                      <a:endParaRPr lang="tr-TR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spc="-10" dirty="0">
                          <a:effectLst/>
                        </a:rPr>
                        <a:t>Yan etkileri nedeniyle.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5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5,05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spc="-5" dirty="0">
                          <a:effectLst/>
                        </a:rPr>
                        <a:t>İşe yaramadığım düşündüğüm için.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11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11,11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spc="-15">
                          <a:effectLst/>
                        </a:rPr>
                        <a:t>Unuttuğum için.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5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5,05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spc="-5">
                          <a:effectLst/>
                        </a:rPr>
                        <a:t>Pahalı olduğundan kullanmaya devam etmedim.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1,01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diğer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2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2,02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Farklı dozda kullanmam-Yan etkileri nedeniyle.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1,01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Yan etkileri nedeniyle-İşe yaramadığım düşündüğüm için.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</a:t>
                      </a:r>
                      <a:endParaRPr lang="tr-T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1,01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57400" y="322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3438" algn="ctr"/>
              </a:tabLst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Evinizde Hangi Türde İlaçları Sürekli Bulunduruyorsunuz?</a:t>
            </a:r>
            <a:b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sz="1100" b="1" dirty="0" smtClean="0">
                <a:solidFill>
                  <a:schemeClr val="accent5">
                    <a:lumMod val="50000"/>
                  </a:schemeClr>
                </a:solidFill>
              </a:rPr>
              <a:t>(en çok tercih edilen kombinasyon istatistiği)</a:t>
            </a:r>
            <a:endParaRPr lang="tr-TR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333" y="1729848"/>
            <a:ext cx="5933334" cy="42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accent5">
                    <a:lumMod val="50000"/>
                  </a:schemeClr>
                </a:solidFill>
              </a:rPr>
              <a:t>Evinizde Bulundurduğunuz İlaçları Neye Göre Tekrar Kullanırsınız?</a:t>
            </a:r>
            <a:endParaRPr lang="tr-T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28800"/>
            <a:ext cx="7344816" cy="553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29029"/>
            <a:ext cx="8229600" cy="1143000"/>
          </a:xfrm>
        </p:spPr>
        <p:txBody>
          <a:bodyPr/>
          <a:lstStyle/>
          <a:p>
            <a:r>
              <a:rPr lang="tr-TR" sz="2800" b="1" dirty="0" smtClean="0"/>
              <a:t>Herhangi bir ilacı kullanırken ilaç hakkında hangi bilgilere sahipsiniz ?</a:t>
            </a:r>
            <a:endParaRPr lang="tr-TR" sz="28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366932"/>
              </p:ext>
            </p:extLst>
          </p:nvPr>
        </p:nvGraphicFramePr>
        <p:xfrm>
          <a:off x="467544" y="1196752"/>
          <a:ext cx="8280920" cy="5614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0817"/>
                <a:gridCol w="1406193"/>
                <a:gridCol w="1223910"/>
              </a:tblGrid>
              <a:tr h="26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Frequency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Percent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Ne için kullanıldığı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7,1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İlacın yan etkileri 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tr-TR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6,1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İlacın adı -Ne için kullanıldığı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11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11,1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2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İlacın adı -Ne için kullanıldığı-İlacın yan etkileri 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6,1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2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İlacın adı -Ne için kullanıldığı-İlacın yan etkileri -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8,1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837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İlacın adı -Ne için kullanıldığı-İlacın yan etkileri -İlacın kullanım süresi --İlacın kullanım süresi -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11,1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2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Ne için kullanıldığı-İlacın yan etkileri -İlacın kullanım süresi -İlacın yan etkileri 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tr-TR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837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İlacın adı -Ne için kullanıldığı-İlacın yan etkileri -İlacın kullanım süresi -İlacın yan etkileri -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7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7,1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837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İlacın adı -Ne için kullanıldığı-İlacın yan etkileri -İlacın kullanım süresi -İlacın yan etkileri -ilaç etkileşimleri-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16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16,2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9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24744" cy="1143000"/>
          </a:xfrm>
        </p:spPr>
        <p:txBody>
          <a:bodyPr/>
          <a:lstStyle/>
          <a:p>
            <a:r>
              <a:rPr lang="tr-TR" b="1" dirty="0" smtClean="0"/>
              <a:t>Çözüm Aşaması</a:t>
            </a:r>
            <a:endParaRPr lang="tr-TR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700808"/>
            <a:ext cx="6993225" cy="4131821"/>
          </a:xfrm>
        </p:spPr>
        <p:txBody>
          <a:bodyPr>
            <a:normAutofit/>
          </a:bodyPr>
          <a:lstStyle/>
          <a:p>
            <a:r>
              <a:rPr lang="tr-TR" dirty="0" smtClean="0"/>
              <a:t>Anketlerimizden elde ettiğimiz bu bulgular sonucunda eğitim çalışması için gerekli bilgileri </a:t>
            </a:r>
            <a:r>
              <a:rPr lang="tr-TR" dirty="0" smtClean="0"/>
              <a:t>toplamaya koyulduk.Aşağıdaki gibi </a:t>
            </a:r>
            <a:r>
              <a:rPr lang="tr-TR" dirty="0" smtClean="0"/>
              <a:t>bazı konu başlıklarını belirledik. Ve çalışmaya başladık</a:t>
            </a:r>
            <a:r>
              <a:rPr lang="tr-TR" dirty="0" smtClean="0"/>
              <a:t>!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sz="2000" dirty="0" smtClean="0"/>
              <a:t>İlaç nedir?</a:t>
            </a:r>
          </a:p>
          <a:p>
            <a:r>
              <a:rPr lang="tr-TR" sz="2000" dirty="0" smtClean="0"/>
              <a:t>Akılcı İlaç Kullanımı nedir?</a:t>
            </a:r>
          </a:p>
          <a:p>
            <a:r>
              <a:rPr lang="tr-TR" sz="2000" dirty="0" smtClean="0"/>
              <a:t>İlaç Kullanırken dikkat edilecek hususlar nelerdir?</a:t>
            </a:r>
          </a:p>
          <a:p>
            <a:r>
              <a:rPr lang="tr-TR" sz="2000" dirty="0" smtClean="0"/>
              <a:t>Prospektüs, reçete nedir? </a:t>
            </a:r>
          </a:p>
          <a:p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9121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egm.gov.tr/Folders/image/ak%C4%B1lc%C4%B1%20ila%C3%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5" y="432048"/>
            <a:ext cx="4248472" cy="24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-kutuphane.teb.org.tr/pdf/raporlar/akilliyim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13" y="1052736"/>
            <a:ext cx="4943199" cy="50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1.gstatic.com/images?q=tbn:ANd9GcQcwjEBj870qXu0Ce_UISZ8GTeGw7oonguv7Dlk3W4doqg2p_uN6_T9J1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9" y="3717032"/>
            <a:ext cx="3836144" cy="21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01216" y="332656"/>
            <a:ext cx="8229600" cy="638944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Bilgilendirme Aşaması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604448" cy="3877815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</a:rPr>
              <a:t>Anket değerlendirme sonuçlarımız </a:t>
            </a:r>
            <a:r>
              <a:rPr lang="tr-TR" sz="2400" dirty="0" smtClean="0">
                <a:latin typeface="+mj-lt"/>
              </a:rPr>
              <a:t>sonrasında bir bilgilendirme çalışmasında bulunma kararı aldık. Bu çalışma için de geleceğimizin yetişkinleri olacak çocuklara (ortaokul öğrencileri) bir sunum hazırladık. Okuldan gerekli izinler alındıktan sonra da sunum gerçekleştirildi. </a:t>
            </a:r>
            <a:endParaRPr lang="tr-TR" sz="2400" dirty="0">
              <a:latin typeface="+mj-lt"/>
            </a:endParaRPr>
          </a:p>
        </p:txBody>
      </p:sp>
      <p:pic>
        <p:nvPicPr>
          <p:cNvPr id="4" name="3 Resim" descr="IMG-20130114-WA000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2924944"/>
            <a:ext cx="4896544" cy="367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Gelişmekte olan ülkelerde, özellikle eğitim düzeyinin düşük olduğu ülkelerde, bilinçsiz ilaç kullanımının büyük bir sorun olduğu bilinmektedir. </a:t>
            </a:r>
          </a:p>
          <a:p>
            <a:endParaRPr lang="tr-T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Sağlık Bakanlığı’nın 1992 yılından beri bu yönde çalışmaları olmasına rağmen </a:t>
            </a:r>
            <a:r>
              <a:rPr lang="tr-TR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Bilinçsiz İlaç Kullanımı </a:t>
            </a:r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hala ölüm nedenlerinin başlıcaları arasında yer almaktadır. </a:t>
            </a:r>
            <a:endParaRPr lang="tr-T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4 Resim" descr="IMG-20130114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572"/>
            <a:ext cx="9144000" cy="674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89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3608" y="2087463"/>
            <a:ext cx="741682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tr-TR" sz="2400" dirty="0">
                <a:latin typeface="Calibri" pitchFamily="34" charset="0"/>
              </a:rPr>
              <a:t>Ekonomik Kalkınma ve İşbirliği </a:t>
            </a:r>
            <a:r>
              <a:rPr lang="tr-TR" sz="2400" dirty="0" smtClean="0">
                <a:latin typeface="Calibri" pitchFamily="34" charset="0"/>
              </a:rPr>
              <a:t>Örgütü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tr-TR" sz="2400" dirty="0" smtClean="0">
                <a:latin typeface="Calibri" pitchFamily="34" charset="0"/>
              </a:rPr>
              <a:t>(</a:t>
            </a:r>
            <a:r>
              <a:rPr lang="tr-TR" sz="2400" dirty="0">
                <a:latin typeface="Calibri" pitchFamily="34" charset="0"/>
              </a:rPr>
              <a:t>EKİÖ /OECD) 2008 raporuna</a:t>
            </a:r>
            <a:r>
              <a:rPr lang="tr-TR" sz="2400" baseline="30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tr-TR" sz="2400" dirty="0">
                <a:latin typeface="Calibri" pitchFamily="34" charset="0"/>
              </a:rPr>
              <a:t> göre;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tr-TR" sz="2400" dirty="0">
                <a:latin typeface="Calibri" pitchFamily="34" charset="0"/>
              </a:rPr>
              <a:t>   </a:t>
            </a:r>
            <a:r>
              <a:rPr lang="tr-TR" sz="2400" dirty="0"/>
              <a:t> </a:t>
            </a:r>
            <a:r>
              <a:rPr lang="tr-TR" sz="2400" dirty="0">
                <a:latin typeface="Calibri" pitchFamily="34" charset="0"/>
              </a:rPr>
              <a:t>Sağlığa ayrılan pay ABD’de </a:t>
            </a:r>
            <a:r>
              <a:rPr lang="tr-TR" sz="2400" dirty="0">
                <a:latin typeface="Calibri" pitchFamily="34" charset="0"/>
                <a:sym typeface="Wingdings" pitchFamily="2" charset="2"/>
              </a:rPr>
              <a:t> % 16.4,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tr-TR" sz="2400" dirty="0">
                <a:latin typeface="Calibri" pitchFamily="34" charset="0"/>
                <a:sym typeface="Wingdings" pitchFamily="2" charset="2"/>
              </a:rPr>
              <a:t>   </a:t>
            </a:r>
            <a:r>
              <a:rPr lang="tr-TR" sz="2400" dirty="0">
                <a:sym typeface="Wingdings" pitchFamily="2" charset="2"/>
              </a:rPr>
              <a:t> </a:t>
            </a:r>
            <a:r>
              <a:rPr lang="tr-TR" sz="2400" dirty="0">
                <a:latin typeface="Calibri" pitchFamily="34" charset="0"/>
                <a:sym typeface="Wingdings" pitchFamily="2" charset="2"/>
              </a:rPr>
              <a:t>İngiltere’de  % 8.8,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tr-TR" sz="2400" dirty="0">
                <a:latin typeface="Calibri" pitchFamily="34" charset="0"/>
                <a:sym typeface="Wingdings" pitchFamily="2" charset="2"/>
              </a:rPr>
              <a:t>   </a:t>
            </a:r>
            <a:r>
              <a:rPr lang="tr-TR" sz="2400" dirty="0">
                <a:sym typeface="Wingdings" pitchFamily="2" charset="2"/>
              </a:rPr>
              <a:t> </a:t>
            </a:r>
            <a:r>
              <a:rPr lang="tr-TR" sz="2400" dirty="0">
                <a:latin typeface="Calibri" pitchFamily="34" charset="0"/>
                <a:sym typeface="Wingdings" pitchFamily="2" charset="2"/>
              </a:rPr>
              <a:t>Türkiye’de ise  % 6.1 olarak bildirilmiştir.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endParaRPr lang="tr-TR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tr-TR" sz="2400" dirty="0">
                <a:latin typeface="Calibri" pitchFamily="34" charset="0"/>
              </a:rPr>
              <a:t>Ülkemizde toplam sağlık harcamaları içinde ilacın payı % 46 iken,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tr-TR" sz="2400" dirty="0">
                <a:latin typeface="Calibri" pitchFamily="34" charset="0"/>
              </a:rPr>
              <a:t>    İngiltere’de </a:t>
            </a:r>
            <a:r>
              <a:rPr lang="tr-TR" sz="2400" dirty="0">
                <a:latin typeface="Calibri" pitchFamily="34" charset="0"/>
                <a:sym typeface="Wingdings" pitchFamily="2" charset="2"/>
              </a:rPr>
              <a:t></a:t>
            </a:r>
            <a:r>
              <a:rPr lang="tr-TR" sz="2400" dirty="0">
                <a:latin typeface="Calibri" pitchFamily="34" charset="0"/>
              </a:rPr>
              <a:t> </a:t>
            </a:r>
            <a:r>
              <a:rPr lang="tr-TR" sz="2400" dirty="0" smtClean="0">
                <a:latin typeface="Calibri" pitchFamily="34" charset="0"/>
              </a:rPr>
              <a:t>%</a:t>
            </a:r>
            <a:r>
              <a:rPr lang="tr-TR" sz="2400" dirty="0">
                <a:latin typeface="Calibri" pitchFamily="34" charset="0"/>
              </a:rPr>
              <a:t>12.3,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tr-TR" sz="2400" dirty="0">
                <a:latin typeface="Calibri" pitchFamily="34" charset="0"/>
              </a:rPr>
              <a:t>    ABD’de ise </a:t>
            </a:r>
            <a:r>
              <a:rPr lang="tr-TR" sz="2400" dirty="0">
                <a:latin typeface="Calibri" pitchFamily="34" charset="0"/>
                <a:sym typeface="Wingdings" pitchFamily="2" charset="2"/>
              </a:rPr>
              <a:t></a:t>
            </a:r>
            <a:r>
              <a:rPr lang="tr-TR" sz="2400" dirty="0">
                <a:latin typeface="Calibri" pitchFamily="34" charset="0"/>
              </a:rPr>
              <a:t> % 12.2 olarak bildirilmiştir.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tr-TR" sz="2400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tr-TR" sz="2400" dirty="0">
                <a:solidFill>
                  <a:srgbClr val="C00000"/>
                </a:solidFill>
                <a:latin typeface="Calibri" pitchFamily="34" charset="0"/>
              </a:rPr>
              <a:t>. www.oecd.org</a:t>
            </a:r>
            <a:r>
              <a:rPr lang="tr-TR" sz="240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tr-TR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8194" name="Picture 2" descr="http://www.istenhaber.com/media/ilac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93"/>
            <a:ext cx="3492388" cy="1953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cientificamerican.com/media/inline/blog/Image/me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93"/>
            <a:ext cx="230697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GRUP KAPSÜL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444753" cy="3877815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İlayda </a:t>
            </a:r>
            <a:r>
              <a:rPr lang="tr-TR" dirty="0" smtClean="0"/>
              <a:t>Ekin Çetinkaya</a:t>
            </a:r>
          </a:p>
          <a:p>
            <a:r>
              <a:rPr lang="tr-TR" dirty="0" smtClean="0"/>
              <a:t>Ceylan </a:t>
            </a:r>
            <a:r>
              <a:rPr lang="tr-TR" dirty="0" err="1" smtClean="0"/>
              <a:t>Kiy</a:t>
            </a:r>
            <a:endParaRPr lang="tr-TR" dirty="0" smtClean="0"/>
          </a:p>
          <a:p>
            <a:r>
              <a:rPr lang="tr-TR" dirty="0" smtClean="0"/>
              <a:t>Yunus Emre </a:t>
            </a:r>
            <a:r>
              <a:rPr lang="tr-TR" dirty="0" err="1" smtClean="0"/>
              <a:t>Sülek</a:t>
            </a:r>
            <a:endParaRPr lang="tr-TR" dirty="0" smtClean="0"/>
          </a:p>
          <a:p>
            <a:r>
              <a:rPr lang="tr-TR" dirty="0" smtClean="0"/>
              <a:t>Muhammed Said Onar</a:t>
            </a:r>
          </a:p>
          <a:p>
            <a:r>
              <a:rPr lang="tr-TR" dirty="0" smtClean="0"/>
              <a:t>Sedef Deniz </a:t>
            </a:r>
            <a:r>
              <a:rPr lang="tr-TR" dirty="0" err="1" smtClean="0"/>
              <a:t>Cevheroğlu</a:t>
            </a:r>
            <a:endParaRPr lang="tr-TR" dirty="0" smtClean="0"/>
          </a:p>
          <a:p>
            <a:r>
              <a:rPr lang="tr-TR" dirty="0" smtClean="0"/>
              <a:t>Faruk Kanatsız        </a:t>
            </a:r>
          </a:p>
          <a:p>
            <a:r>
              <a:rPr lang="tr-TR" dirty="0" smtClean="0"/>
              <a:t>Aslı </a:t>
            </a:r>
            <a:r>
              <a:rPr lang="tr-TR" dirty="0" err="1" smtClean="0"/>
              <a:t>Altınbezer</a:t>
            </a:r>
            <a:r>
              <a:rPr lang="tr-TR" dirty="0" smtClean="0"/>
              <a:t>       </a:t>
            </a:r>
          </a:p>
          <a:p>
            <a:r>
              <a:rPr lang="tr-TR" dirty="0" smtClean="0"/>
              <a:t>Ali Haydar Ayvaz           </a:t>
            </a:r>
          </a:p>
          <a:p>
            <a:r>
              <a:rPr lang="tr-TR" dirty="0" smtClean="0"/>
              <a:t>Dilruba Turan                                                                      </a:t>
            </a:r>
          </a:p>
          <a:p>
            <a:r>
              <a:rPr lang="tr-TR" dirty="0" err="1" smtClean="0"/>
              <a:t>Ümmügülsüm</a:t>
            </a:r>
            <a:r>
              <a:rPr lang="tr-TR" dirty="0" smtClean="0"/>
              <a:t> Er</a:t>
            </a:r>
          </a:p>
          <a:p>
            <a:r>
              <a:rPr lang="tr-TR" dirty="0" err="1" smtClean="0"/>
              <a:t>Nurşah</a:t>
            </a:r>
            <a:r>
              <a:rPr lang="tr-TR" dirty="0" smtClean="0"/>
              <a:t> Demir</a:t>
            </a:r>
          </a:p>
          <a:p>
            <a:r>
              <a:rPr lang="tr-TR" dirty="0" smtClean="0"/>
              <a:t>Recep Önay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3586021" y="1556792"/>
            <a:ext cx="558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>
                <a:solidFill>
                  <a:srgbClr val="FF0000"/>
                </a:solidFill>
              </a:rPr>
              <a:t>PROJE  </a:t>
            </a:r>
            <a:r>
              <a:rPr lang="tr-TR" sz="2000" b="1" u="sng" dirty="0" smtClean="0">
                <a:solidFill>
                  <a:srgbClr val="FF0000"/>
                </a:solidFill>
              </a:rPr>
              <a:t>DANIŞMAN </a:t>
            </a:r>
            <a:r>
              <a:rPr lang="tr-TR" sz="2000" b="1" u="sng" dirty="0" smtClean="0">
                <a:solidFill>
                  <a:srgbClr val="FF0000"/>
                </a:solidFill>
              </a:rPr>
              <a:t> HOCAMIZ  </a:t>
            </a:r>
          </a:p>
          <a:p>
            <a:pPr algn="ctr"/>
            <a:r>
              <a:rPr lang="tr-TR" sz="2000" b="1" dirty="0" smtClean="0"/>
              <a:t>Prof. Dr. Cumhur Cevdet KESEMENLİ</a:t>
            </a:r>
            <a:endParaRPr lang="tr-TR" sz="2000" b="1" dirty="0"/>
          </a:p>
        </p:txBody>
      </p:sp>
      <p:pic>
        <p:nvPicPr>
          <p:cNvPr id="8" name="7 Resim" descr="IMG-20130114-WA000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1073" y="2254919"/>
            <a:ext cx="5472608" cy="4104456"/>
          </a:xfrm>
          <a:prstGeom prst="rect">
            <a:avLst/>
          </a:prstGeom>
        </p:spPr>
      </p:pic>
      <p:pic>
        <p:nvPicPr>
          <p:cNvPr id="7170" name="Picture 2" descr="http://www.manzara.gen.tr/w1/kalpli-duvar-kagitlari-56-1298061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036911" cy="648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www.akilciilac.gov.tr</a:t>
            </a:r>
            <a:endParaRPr lang="tr-TR" dirty="0" smtClean="0"/>
          </a:p>
          <a:p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www.saglikplatformu.com/haberler/Ayrinti.asp?HaberNo=3717</a:t>
            </a:r>
            <a:endParaRPr lang="tr-TR" dirty="0" smtClean="0"/>
          </a:p>
          <a:p>
            <a:r>
              <a:rPr lang="tr-TR" dirty="0" smtClean="0"/>
              <a:t>Kocaeli Eczacı Odası</a:t>
            </a:r>
          </a:p>
          <a:p>
            <a:r>
              <a:rPr lang="tr-TR" smtClean="0"/>
              <a:t>Wikiped</a:t>
            </a:r>
            <a:endParaRPr lang="tr-TR" dirty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8490" y="908720"/>
            <a:ext cx="7756263" cy="715686"/>
          </a:xfrm>
        </p:spPr>
        <p:txBody>
          <a:bodyPr/>
          <a:lstStyle/>
          <a:p>
            <a:pPr algn="l"/>
            <a:r>
              <a:rPr lang="tr-TR" sz="3200" b="1" dirty="0" smtClean="0">
                <a:solidFill>
                  <a:srgbClr val="C00000"/>
                </a:solidFill>
              </a:rPr>
              <a:t>Kaynakça </a:t>
            </a:r>
            <a:endParaRPr lang="tr-T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2852936"/>
            <a:ext cx="8229600" cy="752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5400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Dinlediğiniz için teşekkürler…</a:t>
            </a:r>
            <a:endParaRPr lang="tr-TR" sz="5400" b="1" dirty="0">
              <a:solidFill>
                <a:schemeClr val="tx2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204864"/>
            <a:ext cx="7745505" cy="387781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tr-TR" dirty="0">
                <a:solidFill>
                  <a:schemeClr val="tx1"/>
                </a:solidFill>
              </a:rPr>
              <a:t>Bir hastalığın önlenmesi, kontrol altına alınması</a:t>
            </a:r>
          </a:p>
          <a:p>
            <a:pPr>
              <a:lnSpc>
                <a:spcPct val="80000"/>
              </a:lnSpc>
              <a:buNone/>
            </a:pPr>
            <a:r>
              <a:rPr lang="tr-TR" dirty="0">
                <a:solidFill>
                  <a:schemeClr val="tx1"/>
                </a:solidFill>
              </a:rPr>
              <a:t>veya  tedavi edilmesi için,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Tx/>
              <a:buChar char="o"/>
            </a:pPr>
            <a:r>
              <a:rPr lang="tr-TR" dirty="0">
                <a:solidFill>
                  <a:schemeClr val="tx1"/>
                </a:solidFill>
              </a:rPr>
              <a:t>Doğru ilacın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None/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Tx/>
              <a:buChar char="o"/>
            </a:pPr>
            <a:r>
              <a:rPr lang="tr-TR" dirty="0">
                <a:solidFill>
                  <a:schemeClr val="tx1"/>
                </a:solidFill>
              </a:rPr>
              <a:t>Doğru zamanda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None/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Tx/>
              <a:buChar char="o"/>
            </a:pPr>
            <a:r>
              <a:rPr lang="tr-TR" dirty="0">
                <a:solidFill>
                  <a:schemeClr val="tx1"/>
                </a:solidFill>
              </a:rPr>
              <a:t>Doğru şekilde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None/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Tx/>
              <a:buChar char="o"/>
            </a:pPr>
            <a:r>
              <a:rPr lang="tr-TR" dirty="0">
                <a:solidFill>
                  <a:schemeClr val="tx1"/>
                </a:solidFill>
              </a:rPr>
              <a:t>Gerektiği miktarda  kullanılmasıdır.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Akılcı İlaç Kullanımı Nedir?</a:t>
            </a:r>
            <a:endParaRPr lang="tr-T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58106"/>
            <a:ext cx="843528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Toplumdaki bilinçsiz ilaç kullanımı seviyesinin araştırılması</a:t>
            </a:r>
          </a:p>
          <a:p>
            <a:endParaRPr lang="tr-TR" dirty="0" smtClean="0"/>
          </a:p>
          <a:p>
            <a:r>
              <a:rPr lang="tr-TR" dirty="0" smtClean="0"/>
              <a:t>Sıkça rastlanan bu sorunu eğitim ve bilinçlendirme çalışmalarıyla çözmeye çalışmak.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9615" y="982018"/>
            <a:ext cx="5455546" cy="88235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Çalışmamızın Amacı</a:t>
            </a:r>
            <a:endParaRPr lang="tr-TR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alignlife.com/userfiles/prescription_dru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1" y="4370194"/>
            <a:ext cx="2953859" cy="2487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ifalibitkim.com/wp-content/uploads/2013/01/ilac-icm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38102" cy="1762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  <a:latin typeface="Calibri" pitchFamily="34" charset="0"/>
                <a:ea typeface="Adobe Fan Heiti Std B" pitchFamily="34" charset="-128"/>
              </a:rPr>
              <a:t>Projede hangi aşamaları izledik?</a:t>
            </a:r>
            <a:endParaRPr lang="tr-TR" sz="4000" b="1" dirty="0">
              <a:solidFill>
                <a:srgbClr val="C00000"/>
              </a:solidFill>
              <a:latin typeface="Calibri" pitchFamily="34" charset="0"/>
              <a:ea typeface="Adobe Fan Heiti Std B" pitchFamily="34" charset="-128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35816" cy="492514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</a:rPr>
              <a:t>Konumuzu belirledikten sonra öncelikle </a:t>
            </a:r>
            <a:r>
              <a:rPr lang="tr-TR" dirty="0" smtClean="0">
                <a:latin typeface="Calibri" pitchFamily="34" charset="0"/>
              </a:rPr>
              <a:t>Kocaeli Üniversitesi Tıp Fakültesi </a:t>
            </a:r>
            <a:r>
              <a:rPr lang="tr-TR" dirty="0" smtClean="0">
                <a:latin typeface="Calibri" pitchFamily="34" charset="0"/>
              </a:rPr>
              <a:t>hasta kitlesi üzerinde bir anket çalışması </a:t>
            </a:r>
            <a:r>
              <a:rPr lang="tr-TR" dirty="0" smtClean="0">
                <a:latin typeface="Calibri" pitchFamily="34" charset="0"/>
              </a:rPr>
              <a:t>yaptık. </a:t>
            </a:r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Anket sonuçlarını değerlendirdikten sonra </a:t>
            </a:r>
            <a:r>
              <a:rPr lang="tr-TR" dirty="0" smtClean="0">
                <a:latin typeface="Calibri" pitchFamily="34" charset="0"/>
              </a:rPr>
              <a:t>toplumu bilinçlendirmek </a:t>
            </a:r>
            <a:r>
              <a:rPr lang="tr-TR" dirty="0" smtClean="0">
                <a:latin typeface="Calibri" pitchFamily="34" charset="0"/>
              </a:rPr>
              <a:t>adına bir eğitim çalışması </a:t>
            </a:r>
            <a:r>
              <a:rPr lang="tr-TR" dirty="0" smtClean="0">
                <a:latin typeface="Calibri" pitchFamily="34" charset="0"/>
              </a:rPr>
              <a:t>gerçekleştirmeye karar verdik.</a:t>
            </a:r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Eğitim çalışmasının hedef kitlesi olarak </a:t>
            </a:r>
            <a:r>
              <a:rPr lang="tr-TR" dirty="0" smtClean="0">
                <a:latin typeface="Calibri" pitchFamily="34" charset="0"/>
              </a:rPr>
              <a:t>ortaokul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</a:rPr>
              <a:t>öğrencilerini seçtik. Böylelikle bilinçlenmeyi sonraki nesillere aktarabilmeyi amaçladık.</a:t>
            </a:r>
          </a:p>
          <a:p>
            <a:endParaRPr lang="tr-T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951" y="188640"/>
            <a:ext cx="8516823" cy="792087"/>
          </a:xfrm>
        </p:spPr>
        <p:txBody>
          <a:bodyPr/>
          <a:lstStyle/>
          <a:p>
            <a:pPr algn="l"/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Hazırlık Aşaması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2"/>
          </p:nvPr>
        </p:nvSpPr>
        <p:spPr>
          <a:xfrm>
            <a:off x="251520" y="1052736"/>
            <a:ext cx="8892480" cy="5400600"/>
          </a:xfrm>
        </p:spPr>
        <p:txBody>
          <a:bodyPr>
            <a:normAutofit/>
          </a:bodyPr>
          <a:lstStyle/>
          <a:p>
            <a:pPr algn="l"/>
            <a:r>
              <a:rPr lang="tr-TR" sz="2400" dirty="0" smtClean="0"/>
              <a:t>Görev paylaşımı yapıldıktan sonra anket hazırlama çalışmalarına başladık. </a:t>
            </a:r>
          </a:p>
          <a:p>
            <a:pPr algn="l"/>
            <a:endParaRPr lang="tr-TR" sz="2400" dirty="0" smtClean="0"/>
          </a:p>
          <a:p>
            <a:pPr algn="l"/>
            <a:r>
              <a:rPr lang="tr-TR" sz="2400" dirty="0" smtClean="0"/>
              <a:t>Öncelikle ülke genelinde yapılan çalışmalar araştırıldı.</a:t>
            </a:r>
            <a:endParaRPr lang="tr-TR" sz="2400" dirty="0"/>
          </a:p>
          <a:p>
            <a:pPr algn="l"/>
            <a:r>
              <a:rPr lang="tr-TR" sz="2400" dirty="0" smtClean="0"/>
              <a:t>Kocaeli Eczacılar Odasıyla iletişime geçildi.</a:t>
            </a:r>
          </a:p>
          <a:p>
            <a:pPr algn="l"/>
            <a:r>
              <a:rPr lang="tr-TR" sz="2400" dirty="0" smtClean="0"/>
              <a:t>Randevu alındı.</a:t>
            </a:r>
          </a:p>
          <a:p>
            <a:pPr algn="l"/>
            <a:r>
              <a:rPr lang="tr-TR" sz="2400" dirty="0" smtClean="0"/>
              <a:t>3 kez Eczacılar Odası Eğitim Komisyonuyla yaptığımız toplantılar sonucunda anket hazırlıkları tamamlandı.</a:t>
            </a:r>
            <a:endParaRPr lang="tr-TR" dirty="0" smtClean="0"/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77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C:\Users\lnv\Desktop\Res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99"/>
            <a:ext cx="8679837" cy="65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nv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10660" cy="64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890</Words>
  <Application>Microsoft Office PowerPoint</Application>
  <PresentationFormat>Ekran Gösterisi (4:3)</PresentationFormat>
  <Paragraphs>255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Slayt Başlıkları</vt:lpstr>
      </vt:variant>
      <vt:variant>
        <vt:i4>34</vt:i4>
      </vt:variant>
    </vt:vector>
  </HeadingPairs>
  <TitlesOfParts>
    <vt:vector size="46" baseType="lpstr">
      <vt:lpstr>Ofis Teması</vt:lpstr>
      <vt:lpstr>Hava Akımı</vt:lpstr>
      <vt:lpstr>Cilt</vt:lpstr>
      <vt:lpstr>1_Cilt</vt:lpstr>
      <vt:lpstr>Medyan</vt:lpstr>
      <vt:lpstr>Kalabalık</vt:lpstr>
      <vt:lpstr>Kent</vt:lpstr>
      <vt:lpstr>Üst Düzey</vt:lpstr>
      <vt:lpstr>Austin</vt:lpstr>
      <vt:lpstr>Hisse Senedi</vt:lpstr>
      <vt:lpstr>Gündönümü</vt:lpstr>
      <vt:lpstr>Gezinti</vt:lpstr>
      <vt:lpstr>KOÜ TIP FAKÜLTESİ TOPLUMSAL DUYARLILIK PROJESİ  GRUP KAPSÜL(P Grubu)</vt:lpstr>
      <vt:lpstr>GRUP KAPSÜL</vt:lpstr>
      <vt:lpstr>PowerPoint Sunusu</vt:lpstr>
      <vt:lpstr>Akılcı İlaç Kullanımı Nedir?</vt:lpstr>
      <vt:lpstr>Çalışmamızın Amacı</vt:lpstr>
      <vt:lpstr>Projede hangi aşamaları izledik?</vt:lpstr>
      <vt:lpstr>Hazırlık Aşaması</vt:lpstr>
      <vt:lpstr>PowerPoint Sunusu</vt:lpstr>
      <vt:lpstr>PowerPoint Sunusu</vt:lpstr>
      <vt:lpstr>PowerPoint Sunusu</vt:lpstr>
      <vt:lpstr>ANKET SONUÇLARIMIZ</vt:lpstr>
      <vt:lpstr>PowerPoint Sunusu</vt:lpstr>
      <vt:lpstr>Anket Uygulanan Kitlenin Eğitim Durumu</vt:lpstr>
      <vt:lpstr>Düzenli İlaç Kullanımı var mı?</vt:lpstr>
      <vt:lpstr>Tanıdıklarınıza kullandığınız ilaçları tavsiye eder misiniz ?</vt:lpstr>
      <vt:lpstr>Gerekli olabileceği düşüncesiyle hasta olmadan ilaç yazdırır mısınız veya satın alıp evde bulundurur musunuz? </vt:lpstr>
      <vt:lpstr>PowerPoint Sunusu</vt:lpstr>
      <vt:lpstr>PowerPoint Sunusu</vt:lpstr>
      <vt:lpstr> Hekimin vermiş olduğu ilaçları ne şekilde kullanırsınız ? </vt:lpstr>
      <vt:lpstr>PowerPoint Sunusu</vt:lpstr>
      <vt:lpstr>PowerPoint Sunusu</vt:lpstr>
      <vt:lpstr>İlacın kullanımı ile ilgili bilgileri ve olası yan etkilerini nereden öğrenirsiniz? </vt:lpstr>
      <vt:lpstr>  İlacı size önerilenden farklı dozda/şekilde kullanmanızın nedeni ? </vt:lpstr>
      <vt:lpstr>Evinizde Hangi Türde İlaçları Sürekli Bulunduruyorsunuz? (en çok tercih edilen kombinasyon istatistiği)</vt:lpstr>
      <vt:lpstr>Evinizde Bulundurduğunuz İlaçları Neye Göre Tekrar Kullanırsınız?</vt:lpstr>
      <vt:lpstr>Herhangi bir ilacı kullanırken ilaç hakkında hangi bilgilere sahipsiniz ?</vt:lpstr>
      <vt:lpstr>Çözüm Aşaması</vt:lpstr>
      <vt:lpstr>PowerPoint Sunusu</vt:lpstr>
      <vt:lpstr>Bilgilendirme Aşaması</vt:lpstr>
      <vt:lpstr>PowerPoint Sunusu</vt:lpstr>
      <vt:lpstr>PowerPoint Sunusu</vt:lpstr>
      <vt:lpstr>GRUP KAPSÜL</vt:lpstr>
      <vt:lpstr>Kaynakça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KOCAELİ ÜNİVERSİTESİ TOPLUMSAL DUYARLILIK PROJESİ  GRUP P</dc:title>
  <dc:creator>Samsung</dc:creator>
  <cp:lastModifiedBy>lnv</cp:lastModifiedBy>
  <cp:revision>65</cp:revision>
  <dcterms:created xsi:type="dcterms:W3CDTF">2013-01-13T18:32:43Z</dcterms:created>
  <dcterms:modified xsi:type="dcterms:W3CDTF">2013-01-17T09:23:04Z</dcterms:modified>
</cp:coreProperties>
</file>