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85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5BD"/>
    <a:srgbClr val="1717E3"/>
    <a:srgbClr val="FF2525"/>
    <a:srgbClr val="FA0000"/>
    <a:srgbClr val="BA271C"/>
    <a:srgbClr val="5868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81" d="100"/>
          <a:sy n="8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0.2"/>
          <c:y val="6.8750000000000033E-2"/>
          <c:w val="0.62083333333333424"/>
          <c:h val="0.93125000000000002"/>
        </c:manualLayout>
      </c:layout>
      <c:ofPieChart>
        <c:ofPieType val="bar"/>
        <c:varyColors val="1"/>
        <c:gapWidth val="150"/>
        <c:secondPieSize val="75"/>
        <c:serLines/>
      </c:ofPieChart>
    </c:plotArea>
    <c:plotVisOnly val="1"/>
  </c:chart>
  <c:txPr>
    <a:bodyPr/>
    <a:lstStyle/>
    <a:p>
      <a:pPr>
        <a:defRPr sz="1800">
          <a:solidFill>
            <a:srgbClr val="1717E3"/>
          </a:solidFill>
        </a:defRPr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dLbl>
              <c:idx val="0"/>
              <c:layout>
                <c:manualLayout>
                  <c:x val="-0.23140820939049314"/>
                  <c:y val="-0.1181865605176181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1115BD"/>
                        </a:solidFill>
                      </a:rPr>
                      <a:t>BİZİM FAKÜLTEMİZDE DE OLMALI
52%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1115BD"/>
                        </a:solidFill>
                      </a:rPr>
                      <a:t>HEKİMİN SPOR EĞİTİMİ KONUSUNDA BİLGİLİ OLMASINA GEREK YOK
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7.2746913580246986E-2"/>
                  <c:y val="-0.1058846481953122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1115BD"/>
                        </a:solidFill>
                      </a:rPr>
                      <a:t>İSTEYEN, SPOR HEKİMLİĞİ ANABİLİMDALI OLAN ÜNİVERSİTELERDEN ROTASYONLA BU DERSİ ALMALI
23%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5004167881792577"/>
                  <c:y val="1.683619596536692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1115BD"/>
                        </a:solidFill>
                      </a:rPr>
                      <a:t>SPOR HEKİMLİĞİ ANABİLİM DALI OLMASA DA BU KONUYLA İLGİLİ DERS OLMALI
17%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1115BD"/>
                    </a:solidFill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Sayfa1!$A$2:$A$5</c:f>
              <c:strCache>
                <c:ptCount val="4"/>
                <c:pt idx="0">
                  <c:v>BİZİM FAKÜLTEMİZDE DE OLMALI</c:v>
                </c:pt>
                <c:pt idx="1">
                  <c:v>HEKİMİN SPOR EĞİTİMİ KONUSUNDA BİLGİLİ OLMASINA GEREK YOK</c:v>
                </c:pt>
                <c:pt idx="2">
                  <c:v>İSTEYEN, SPOR HEKİMLİĞİ ANABİLİMDALI OLAN ÜNİVERSİTELERDEN ROTASYONLA BU DERSİ ALMALI</c:v>
                </c:pt>
                <c:pt idx="3">
                  <c:v>SPOR HEKİMLİĞİ ANABİLİM DALI OLMASA DA BU KONUYLA İLGİLİ DERS OLMALI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52</c:v>
                </c:pt>
                <c:pt idx="1">
                  <c:v>8</c:v>
                </c:pt>
                <c:pt idx="2">
                  <c:v>23</c:v>
                </c:pt>
                <c:pt idx="3">
                  <c:v>17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r-TR" smtClean="0">
                        <a:solidFill>
                          <a:srgbClr val="1717E3"/>
                        </a:solidFill>
                      </a:rPr>
                      <a:t>evet</a:t>
                    </a:r>
                    <a:r>
                      <a:rPr lang="en-US" dirty="0">
                        <a:solidFill>
                          <a:srgbClr val="1717E3"/>
                        </a:solidFill>
                      </a:rPr>
                      <a:t>
42%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r-TR" smtClean="0">
                        <a:solidFill>
                          <a:srgbClr val="1717E3"/>
                        </a:solidFill>
                      </a:rPr>
                      <a:t>hayır</a:t>
                    </a:r>
                    <a:r>
                      <a:rPr lang="en-US">
                        <a:solidFill>
                          <a:srgbClr val="1717E3"/>
                        </a:solidFill>
                      </a:rPr>
                      <a:t>
58%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1717E3"/>
                    </a:solidFill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Sayfa1!$A$2:$A$5</c:f>
              <c:strCache>
                <c:ptCount val="2"/>
                <c:pt idx="0">
                  <c:v>1. Çeyrek</c:v>
                </c:pt>
                <c:pt idx="1">
                  <c:v>2.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1717E3"/>
                    </a:solidFill>
                  </a:defRPr>
                </a:pPr>
                <a:endParaRPr lang="tr-TR"/>
              </a:p>
            </c:txPr>
            <c:showCatName val="1"/>
            <c:showPercent val="1"/>
          </c:dLbls>
          <c:cat>
            <c:strRef>
              <c:f>Sayfa1!$A$2:$A$5</c:f>
              <c:strCache>
                <c:ptCount val="4"/>
                <c:pt idx="0">
                  <c:v>EVET ÖZEL SPOR SALONU</c:v>
                </c:pt>
                <c:pt idx="1">
                  <c:v>EVET OKUL KULÜBÜ</c:v>
                </c:pt>
                <c:pt idx="2">
                  <c:v>BİREYSEL İMKANLARIMLA</c:v>
                </c:pt>
                <c:pt idx="3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20</c:v>
                </c:pt>
                <c:pt idx="1">
                  <c:v>11</c:v>
                </c:pt>
                <c:pt idx="2">
                  <c:v>46</c:v>
                </c:pt>
                <c:pt idx="3">
                  <c:v>23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1717E3"/>
                    </a:solidFill>
                  </a:defRPr>
                </a:pPr>
                <a:endParaRPr lang="tr-TR"/>
              </a:p>
            </c:txPr>
            <c:showCatName val="1"/>
            <c:showPercent val="1"/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34</c:v>
                </c:pt>
                <c:pt idx="1">
                  <c:v>66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1717E3"/>
                    </a:solidFill>
                  </a:defRPr>
                </a:pPr>
                <a:endParaRPr lang="tr-TR"/>
              </a:p>
            </c:txPr>
            <c:showCatName val="1"/>
            <c:showPercent val="1"/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845679012345706E-2"/>
          <c:y val="9.8978272690254041E-2"/>
          <c:w val="0.84104938271604934"/>
          <c:h val="0.81326758526306975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Lbls>
            <c:dLbl>
              <c:idx val="1"/>
              <c:layout>
                <c:manualLayout>
                  <c:x val="3.3567852629532422E-4"/>
                  <c:y val="2.9545093497229226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7674783707592123"/>
                  <c:y val="1.103323204365568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1717E3"/>
                    </a:solidFill>
                  </a:defRPr>
                </a:pPr>
                <a:endParaRPr lang="tr-TR"/>
              </a:p>
            </c:txPr>
            <c:showCatName val="1"/>
            <c:showPercent val="1"/>
          </c:dLbls>
          <c:cat>
            <c:strRef>
              <c:f>Sayfa1!$A$2:$A$5</c:f>
              <c:strCache>
                <c:ptCount val="4"/>
                <c:pt idx="0">
                  <c:v>SADECE TIP ÖĞRENCİLERİNİN SPOR EĞİTİMİNE YÖNELİK</c:v>
                </c:pt>
                <c:pt idx="1">
                  <c:v>KORUYUCU HEKİMLİĞE YÖNELİK</c:v>
                </c:pt>
                <c:pt idx="2">
                  <c:v>HASTA SAĞLIĞINA YÖNELİK</c:v>
                </c:pt>
                <c:pt idx="3">
                  <c:v>SPOR EĞİTİMİ BUNLARIN HEPSİNİ KAPSAMALI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25</c:v>
                </c:pt>
                <c:pt idx="1">
                  <c:v>7</c:v>
                </c:pt>
                <c:pt idx="2">
                  <c:v>9</c:v>
                </c:pt>
                <c:pt idx="3">
                  <c:v>56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1115BD"/>
                    </a:solidFill>
                  </a:defRPr>
                </a:pPr>
                <a:endParaRPr lang="tr-TR"/>
              </a:p>
            </c:txPr>
            <c:showCatName val="1"/>
            <c:showPercent val="1"/>
          </c:dLbls>
          <c:cat>
            <c:strRef>
              <c:f>Sayfa1!$A$2:$A$5</c:f>
              <c:strCache>
                <c:ptCount val="3"/>
                <c:pt idx="0">
                  <c:v>SADECE TEORİK OLARAK VERİLMESİ YETERLİ</c:v>
                </c:pt>
                <c:pt idx="1">
                  <c:v>EGZERSİZLERİN NASIL YAPILACAĞI UYGULAMALI OLARAK ÖĞRETİLMELİ</c:v>
                </c:pt>
                <c:pt idx="2">
                  <c:v>SPOR BİLGİSİ GEREKLİ DEĞİL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9</c:v>
                </c:pt>
                <c:pt idx="1">
                  <c:v>76</c:v>
                </c:pt>
                <c:pt idx="2">
                  <c:v>15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1115BD"/>
                    </a:solidFill>
                  </a:defRPr>
                </a:pPr>
                <a:endParaRPr lang="tr-TR"/>
              </a:p>
            </c:txPr>
            <c:showCatName val="1"/>
            <c:showPercent val="1"/>
          </c:dLbls>
          <c:cat>
            <c:strRef>
              <c:f>Sayfa1!$A$2:$A$5</c:f>
              <c:strCache>
                <c:ptCount val="3"/>
                <c:pt idx="0">
                  <c:v>SADECE İLK SENE</c:v>
                </c:pt>
                <c:pt idx="1">
                  <c:v>İLK 3 SENE</c:v>
                </c:pt>
                <c:pt idx="2">
                  <c:v>6 SENE BOYUNCA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38</c:v>
                </c:pt>
                <c:pt idx="1">
                  <c:v>32</c:v>
                </c:pt>
                <c:pt idx="2">
                  <c:v>30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1115BD"/>
                    </a:solidFill>
                  </a:defRPr>
                </a:pPr>
                <a:endParaRPr lang="tr-TR"/>
              </a:p>
            </c:txPr>
            <c:showCatName val="1"/>
            <c:showPercent val="1"/>
          </c:dLbls>
          <c:cat>
            <c:strRef>
              <c:f>Sayfa1!$A$2:$A$5</c:f>
              <c:strCache>
                <c:ptCount val="3"/>
                <c:pt idx="0">
                  <c:v>ÜNİVERSİTENİN DİĞER ÖĞRENCİLERİNDEN AYRI OLARAK BESYODA</c:v>
                </c:pt>
                <c:pt idx="1">
                  <c:v>ÜNİVERSİTENİN DİĞER ÖĞRENCİLERİYLE BİRLİKTE</c:v>
                </c:pt>
                <c:pt idx="2">
                  <c:v>KENDİMİZE AİT BİR SPOR SALONU OLMALI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23</c:v>
                </c:pt>
                <c:pt idx="1">
                  <c:v>19</c:v>
                </c:pt>
                <c:pt idx="2">
                  <c:v>58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76400" y="3657600"/>
            <a:ext cx="6400800" cy="17526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1717E3"/>
                </a:solidFill>
              </a:rPr>
              <a:t>DR.MUSCLE  (A3)</a:t>
            </a:r>
            <a:endParaRPr lang="tr-TR" sz="4000" b="1" dirty="0">
              <a:solidFill>
                <a:srgbClr val="1717E3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1717E3"/>
                </a:solidFill>
              </a:rPr>
              <a:t>TOPLUMSAL DUYARLILIK PROJESİ</a:t>
            </a:r>
            <a:endParaRPr lang="tr-TR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tahan\Desktop\ozguven-cesaret-271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Kendine güveni uyandırır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Heyecan ve stresi azaltır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Bedenin bilincine varılır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Zekasal etkinliği yükseltir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Bireyler arası ilişkiyi geliştirir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1115BD"/>
                </a:solidFill>
              </a:rPr>
              <a:t>PSİKOLOJİK  YARARLARI</a:t>
            </a:r>
            <a:endParaRPr lang="tr-TR" b="1" dirty="0">
              <a:solidFill>
                <a:srgbClr val="1115BD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3200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sz="7200" b="1" dirty="0" smtClean="0">
                <a:solidFill>
                  <a:srgbClr val="1717E3"/>
                </a:solidFill>
              </a:rPr>
              <a:t>         TOPLUMSAL </a:t>
            </a:r>
            <a:br>
              <a:rPr lang="tr-TR" sz="7200" b="1" dirty="0" smtClean="0">
                <a:solidFill>
                  <a:srgbClr val="1717E3"/>
                </a:solidFill>
              </a:rPr>
            </a:br>
            <a:r>
              <a:rPr lang="tr-TR" sz="7200" b="1" dirty="0" smtClean="0">
                <a:solidFill>
                  <a:srgbClr val="1717E3"/>
                </a:solidFill>
              </a:rPr>
              <a:t>          YARARLARI</a:t>
            </a:r>
            <a:endParaRPr lang="tr-TR" sz="8000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>
                <a:solidFill>
                  <a:schemeClr val="bg1"/>
                </a:solidFill>
              </a:rPr>
              <a:t>Yeni bir gün ve faaliyete istekli ve kuvvetli başlamayı sağlar.</a:t>
            </a:r>
          </a:p>
          <a:p>
            <a:pPr lvl="0"/>
            <a:r>
              <a:rPr lang="tr-TR" dirty="0" smtClean="0">
                <a:solidFill>
                  <a:schemeClr val="bg1"/>
                </a:solidFill>
              </a:rPr>
              <a:t>Ölçülü ve planlı bir şekilde çalışmayı ve dinlenmeyi öğretir.</a:t>
            </a:r>
          </a:p>
          <a:p>
            <a:pPr lvl="0"/>
            <a:r>
              <a:rPr lang="tr-TR" dirty="0" smtClean="0">
                <a:solidFill>
                  <a:schemeClr val="bg1"/>
                </a:solidFill>
              </a:rPr>
              <a:t>Genç nesilleri yapıcı yaratıcı ve üretici olmasında sosyal kaynaşmaya ve kültürel kalkınmaya büyük etkisi olmaktadır. </a:t>
            </a:r>
          </a:p>
          <a:p>
            <a:pPr lvl="0"/>
            <a:r>
              <a:rPr lang="tr-TR" dirty="0" smtClean="0">
                <a:solidFill>
                  <a:schemeClr val="bg1"/>
                </a:solidFill>
              </a:rPr>
              <a:t>Kendini kontrol etmeyi başkalarına ve kurallara saygıyı üretir.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1717E3"/>
                </a:solidFill>
              </a:rPr>
              <a:t>       TOPLUMSAL YARARLARI</a:t>
            </a:r>
            <a:endParaRPr lang="tr-TR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Türkiye nüfusunun % 29’unu 12-24 yaş grubu 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Almanya’da her dört kişiden biri spor kulüplerine üye 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Bu ülkelerde spor yapan insanların oranı genel nüfusun yarısına kadar ulaşırken, Türkiye'de bu oran sadece % 1-2 kadardır.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1717E3"/>
                </a:solidFill>
              </a:rPr>
              <a:t>        SPOR ALIŞKANLIĞI YOK</a:t>
            </a:r>
            <a:endParaRPr lang="tr-TR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534400" cy="758952"/>
          </a:xfrm>
        </p:spPr>
        <p:txBody>
          <a:bodyPr>
            <a:noAutofit/>
          </a:bodyPr>
          <a:lstStyle/>
          <a:p>
            <a:r>
              <a:rPr lang="tr-TR" sz="7200" dirty="0" smtClean="0">
                <a:solidFill>
                  <a:srgbClr val="1717E3"/>
                </a:solidFill>
              </a:rPr>
              <a:t>            YA BİZ ?</a:t>
            </a:r>
            <a:endParaRPr lang="tr-TR" sz="7200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Fotoğraf-0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</a:t>
            </a:r>
            <a:r>
              <a:rPr lang="tr-TR" dirty="0" smtClean="0">
                <a:solidFill>
                  <a:srgbClr val="1115BD"/>
                </a:solidFill>
              </a:rPr>
              <a:t>KOCAELİ ÜNİVERSİTESİ </a:t>
            </a:r>
            <a:br>
              <a:rPr lang="tr-TR" dirty="0" smtClean="0">
                <a:solidFill>
                  <a:srgbClr val="1115BD"/>
                </a:solidFill>
              </a:rPr>
            </a:br>
            <a:r>
              <a:rPr lang="tr-TR" dirty="0" smtClean="0">
                <a:solidFill>
                  <a:srgbClr val="1115BD"/>
                </a:solidFill>
              </a:rPr>
              <a:t>        TIP FAKÜLTESİ HASTANESİ</a:t>
            </a:r>
            <a:endParaRPr lang="tr-TR" dirty="0">
              <a:solidFill>
                <a:srgbClr val="1115BD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ahan\Desktop\dokuz eylül\5808_110437898774_767848774_2304187_140015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1717E3"/>
                </a:solidFill>
              </a:rPr>
              <a:t>DOKUZ EYLÜL TIP FAKÜLTESİ SPOR </a:t>
            </a:r>
            <a:br>
              <a:rPr lang="tr-TR" b="1" dirty="0" smtClean="0">
                <a:solidFill>
                  <a:srgbClr val="1717E3"/>
                </a:solidFill>
              </a:rPr>
            </a:br>
            <a:r>
              <a:rPr lang="tr-TR" b="1" dirty="0" smtClean="0">
                <a:solidFill>
                  <a:srgbClr val="1717E3"/>
                </a:solidFill>
              </a:rPr>
              <a:t>                              SALONU</a:t>
            </a:r>
            <a:endParaRPr lang="tr-TR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otoğraf-00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115BD"/>
                </a:solidFill>
              </a:rPr>
              <a:t>  KOCAELİ ÜNİVERSİTESİ BESYO</a:t>
            </a:r>
            <a:br>
              <a:rPr lang="tr-TR" dirty="0" smtClean="0">
                <a:solidFill>
                  <a:srgbClr val="1115BD"/>
                </a:solidFill>
              </a:rPr>
            </a:br>
            <a:r>
              <a:rPr lang="tr-TR" dirty="0" smtClean="0">
                <a:solidFill>
                  <a:srgbClr val="1115BD"/>
                </a:solidFill>
              </a:rPr>
              <a:t>              FİTNESS SALONU</a:t>
            </a:r>
            <a:endParaRPr lang="tr-TR" dirty="0">
              <a:solidFill>
                <a:srgbClr val="1115BD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ahan\Desktop\dokuz eylül\21070_1300821235713_1085901939_30937957_69716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1717E3"/>
                </a:solidFill>
              </a:rPr>
              <a:t>      DOKUZ EYLÜL TIP FAKÜLTESİ</a:t>
            </a:r>
            <a:br>
              <a:rPr lang="tr-TR" b="1" dirty="0" smtClean="0">
                <a:solidFill>
                  <a:srgbClr val="1717E3"/>
                </a:solidFill>
              </a:rPr>
            </a:br>
            <a:r>
              <a:rPr lang="tr-TR" b="1" dirty="0" smtClean="0">
                <a:solidFill>
                  <a:srgbClr val="1717E3"/>
                </a:solidFill>
              </a:rPr>
              <a:t>      HASTANESİ FİTNESS SALONU</a:t>
            </a:r>
            <a:endParaRPr lang="tr-TR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tahan\Desktop\dokuz eylül\21070_1300820995707_1085901939_30937951_656217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1717E3"/>
                </a:solidFill>
              </a:rPr>
              <a:t>DOKUZ EYLÜL TIP FAKÜLTESİ</a:t>
            </a:r>
            <a:br>
              <a:rPr lang="tr-TR" b="1" dirty="0" smtClean="0">
                <a:solidFill>
                  <a:srgbClr val="1717E3"/>
                </a:solidFill>
              </a:rPr>
            </a:br>
            <a:r>
              <a:rPr lang="tr-TR" b="1" dirty="0" smtClean="0">
                <a:solidFill>
                  <a:srgbClr val="1717E3"/>
                </a:solidFill>
              </a:rPr>
              <a:t> HASTANESİ FİTNESS SALONU</a:t>
            </a:r>
            <a:endParaRPr lang="tr-TR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62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1717E3"/>
                </a:solidFill>
              </a:rPr>
              <a:t>TIP FAKÜLTESİ ÖĞRENCİLERİ İÇİN   </a:t>
            </a:r>
            <a:br>
              <a:rPr lang="tr-TR" b="1" dirty="0" smtClean="0">
                <a:solidFill>
                  <a:srgbClr val="1717E3"/>
                </a:solidFill>
              </a:rPr>
            </a:br>
            <a:r>
              <a:rPr lang="tr-TR" b="1" dirty="0" smtClean="0">
                <a:solidFill>
                  <a:srgbClr val="1717E3"/>
                </a:solidFill>
              </a:rPr>
              <a:t>                  SPORUN  ÖNEMİ                  </a:t>
            </a:r>
            <a:endParaRPr lang="tr-TR" b="1" dirty="0">
              <a:solidFill>
                <a:srgbClr val="1717E3"/>
              </a:solidFill>
            </a:endParaRPr>
          </a:p>
        </p:txBody>
      </p:sp>
      <p:pic>
        <p:nvPicPr>
          <p:cNvPr id="4" name="Picture 2" descr="C:\Users\atahan\Desktop\spor-13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104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tahan\Desktop\Kocaeli_universitesi_kampus_res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Basketbol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Voleybol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Salsa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Tango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Bachata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Vals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La </a:t>
            </a:r>
            <a:r>
              <a:rPr lang="tr-TR" dirty="0" err="1" smtClean="0">
                <a:solidFill>
                  <a:schemeClr val="bg1"/>
                </a:solidFill>
              </a:rPr>
              <a:t>rueda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990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1717E3"/>
                </a:solidFill>
              </a:rPr>
              <a:t>KOCAELİ TIP FAKÜLTESİ SPOR</a:t>
            </a:r>
            <a:br>
              <a:rPr lang="tr-TR" sz="4000" b="1" dirty="0" smtClean="0">
                <a:solidFill>
                  <a:srgbClr val="1717E3"/>
                </a:solidFill>
              </a:rPr>
            </a:br>
            <a:r>
              <a:rPr lang="tr-TR" sz="4000" b="1" dirty="0" smtClean="0">
                <a:solidFill>
                  <a:srgbClr val="1717E3"/>
                </a:solidFill>
              </a:rPr>
              <a:t>    AKTİVİTESİ KAPSAMINDA </a:t>
            </a:r>
            <a:br>
              <a:rPr lang="tr-TR" sz="4000" b="1" dirty="0" smtClean="0">
                <a:solidFill>
                  <a:srgbClr val="1717E3"/>
                </a:solidFill>
              </a:rPr>
            </a:br>
            <a:r>
              <a:rPr lang="tr-TR" sz="4000" b="1" dirty="0" smtClean="0">
                <a:solidFill>
                  <a:srgbClr val="1717E3"/>
                </a:solidFill>
              </a:rPr>
              <a:t>                  YAPILANLAR</a:t>
            </a:r>
            <a:endParaRPr lang="tr-TR" sz="4000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tahan\Desktop\plat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752" y="1527048"/>
            <a:ext cx="2593848" cy="4572000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Aikido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Atletizm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Badminton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Basketbol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Bilardo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Bowling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Buz hokeyi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Curling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Eskrim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Futbol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1717E3"/>
                </a:solidFill>
              </a:rPr>
              <a:t>CERRAHPAŞA TIP FAKÜLTESİN’DE  SPORTİF AKTİVİTE</a:t>
            </a:r>
            <a:br>
              <a:rPr lang="tr-TR" sz="2400" b="1" dirty="0" smtClean="0">
                <a:solidFill>
                  <a:srgbClr val="1717E3"/>
                </a:solidFill>
              </a:rPr>
            </a:br>
            <a:r>
              <a:rPr lang="tr-TR" sz="2400" b="1" dirty="0" smtClean="0">
                <a:solidFill>
                  <a:srgbClr val="1717E3"/>
                </a:solidFill>
              </a:rPr>
              <a:t>                                 KAPSAMINDA YAPILANLAR</a:t>
            </a:r>
            <a:endParaRPr lang="tr-TR" sz="2400" b="1" dirty="0">
              <a:solidFill>
                <a:srgbClr val="1717E3"/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895600" y="1524000"/>
            <a:ext cx="2593848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smtClean="0">
                <a:solidFill>
                  <a:schemeClr val="bg1"/>
                </a:solidFill>
              </a:rPr>
              <a:t>Futsal</a:t>
            </a: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Güreş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smtClean="0">
                <a:solidFill>
                  <a:schemeClr val="bg1"/>
                </a:solidFill>
              </a:rPr>
              <a:t>Hentbol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smtClean="0">
                <a:solidFill>
                  <a:schemeClr val="bg1"/>
                </a:solidFill>
              </a:rPr>
              <a:t>Karate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Kayak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smtClean="0">
                <a:solidFill>
                  <a:schemeClr val="bg1"/>
                </a:solidFill>
              </a:rPr>
              <a:t>Kürek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Masa Tenisi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smtClean="0">
                <a:solidFill>
                  <a:schemeClr val="bg1"/>
                </a:solidFill>
              </a:rPr>
              <a:t>Satranç</a:t>
            </a: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5943600" y="1600200"/>
            <a:ext cx="2593848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Okçuluk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Rugby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err="1" smtClean="0">
                <a:solidFill>
                  <a:schemeClr val="bg1"/>
                </a:solidFill>
              </a:rPr>
              <a:t>Taekwando</a:t>
            </a:r>
            <a:endParaRPr lang="tr-TR" sz="2700" dirty="0" smtClean="0">
              <a:solidFill>
                <a:schemeClr val="bg1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</a:t>
            </a: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</a:t>
            </a: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smtClean="0">
                <a:solidFill>
                  <a:schemeClr val="bg1"/>
                </a:solidFill>
              </a:rPr>
              <a:t>Briç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smtClean="0">
                <a:solidFill>
                  <a:schemeClr val="bg1"/>
                </a:solidFill>
              </a:rPr>
              <a:t>Voleybol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Wushu</a:t>
            </a: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r-TR" sz="2700" dirty="0" smtClean="0">
                <a:solidFill>
                  <a:schemeClr val="bg1"/>
                </a:solidFill>
              </a:rPr>
              <a:t>Yelken</a:t>
            </a: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1717E3"/>
                </a:solidFill>
              </a:rPr>
              <a:t>ŞU ANDA SPOR YAPIYOR MUSUNUZ?</a:t>
            </a:r>
            <a:endParaRPr lang="tr-TR" dirty="0">
              <a:solidFill>
                <a:srgbClr val="1717E3"/>
              </a:solidFill>
            </a:endParaRPr>
          </a:p>
        </p:txBody>
      </p:sp>
      <p:graphicFrame>
        <p:nvGraphicFramePr>
          <p:cNvPr id="4" name="3 Grafik"/>
          <p:cNvGraphicFramePr/>
          <p:nvPr/>
        </p:nvGraphicFramePr>
        <p:xfrm>
          <a:off x="1676400" y="1981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afik"/>
          <p:cNvGraphicFramePr/>
          <p:nvPr/>
        </p:nvGraphicFramePr>
        <p:xfrm>
          <a:off x="1524000" y="2057400"/>
          <a:ext cx="60960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1717E3"/>
                </a:solidFill>
              </a:rPr>
              <a:t>SPOR YAPMA İMKANINIZ VAR MI?</a:t>
            </a:r>
            <a:endParaRPr lang="tr-TR" dirty="0">
              <a:solidFill>
                <a:srgbClr val="1717E3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717E3"/>
                </a:solidFill>
              </a:rPr>
              <a:t>BAZI TIP FAKÜLTELERİNDE SPOR EĞİTİMİ DERSİ OLDUĞUNU BİLİYOR   MUYDUNUZ?</a:t>
            </a:r>
            <a:endParaRPr lang="tr-TR" dirty="0">
              <a:solidFill>
                <a:srgbClr val="1717E3"/>
              </a:solidFill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717E3"/>
                </a:solidFill>
              </a:rPr>
              <a:t>HEKİM ADAYLARININ SPOR EĞİTİMİ DERSİ ALMASI GEREKTİĞİNE İNANIYOR MUSUNUZ?</a:t>
            </a:r>
            <a:endParaRPr lang="tr-TR" dirty="0">
              <a:solidFill>
                <a:srgbClr val="1717E3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717E3"/>
                </a:solidFill>
              </a:rPr>
              <a:t>NASIL BİR SPOR EĞİTİMİ OLMALI?</a:t>
            </a:r>
            <a:endParaRPr lang="tr-TR" dirty="0">
              <a:solidFill>
                <a:srgbClr val="1717E3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115BD"/>
                </a:solidFill>
              </a:rPr>
              <a:t>TIP FAKÜLTELERİNDE SAĞLIKLI YAŞAM İÇİN ÖNERİLECEK  SPOR BİLGİSİ ÖĞRETİLMELİ Mİ?</a:t>
            </a:r>
            <a:endParaRPr lang="tr-TR" dirty="0">
              <a:solidFill>
                <a:srgbClr val="1115BD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33400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115BD"/>
                </a:solidFill>
              </a:rPr>
              <a:t>KAÇINCI SINIFTA SPOR DERSİ OLMALI?</a:t>
            </a:r>
            <a:endParaRPr lang="tr-TR" dirty="0">
              <a:solidFill>
                <a:srgbClr val="1115BD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115BD"/>
                </a:solidFill>
              </a:rPr>
              <a:t>SİZCE TIP FAKÜLTESİ ÖĞRENCİLERİ SPOR TESİSLERİNDEN NASIL YARARLANMALI?</a:t>
            </a:r>
            <a:endParaRPr lang="tr-TR" dirty="0">
              <a:solidFill>
                <a:srgbClr val="1115BD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ahan\Desktop\Pilates11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1717E3"/>
                </a:solidFill>
              </a:rPr>
              <a:t>            SPOR NEDİR?</a:t>
            </a:r>
            <a:endParaRPr lang="tr-TR" sz="5400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115BD"/>
                </a:solidFill>
              </a:rPr>
              <a:t>BAZI TIP FAKÜLTELERİNDE SPOR HEKİMLİĞİ ANABİLİM DALI VAR.</a:t>
            </a:r>
            <a:endParaRPr lang="tr-TR" dirty="0">
              <a:solidFill>
                <a:srgbClr val="1115BD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DSC00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10134600" cy="39624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rmAutofit/>
          </a:bodyPr>
          <a:lstStyle/>
          <a:p>
            <a:r>
              <a:rPr lang="tr-TR" dirty="0" smtClean="0"/>
              <a:t>   </a:t>
            </a:r>
            <a:r>
              <a:rPr lang="tr-TR" b="1" dirty="0" smtClean="0">
                <a:solidFill>
                  <a:srgbClr val="1115BD"/>
                </a:solidFill>
              </a:rPr>
              <a:t>BİZ NASIL KULLANIYORUZ ?</a:t>
            </a:r>
            <a:endParaRPr lang="tr-TR" b="1" dirty="0">
              <a:solidFill>
                <a:srgbClr val="1115BD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SC00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219200"/>
          </a:xfrm>
        </p:spPr>
        <p:txBody>
          <a:bodyPr/>
          <a:lstStyle/>
          <a:p>
            <a:r>
              <a:rPr lang="tr-TR" dirty="0" smtClean="0"/>
              <a:t>           </a:t>
            </a:r>
            <a:r>
              <a:rPr lang="tr-TR" sz="6000" dirty="0" smtClean="0">
                <a:solidFill>
                  <a:srgbClr val="FF2525"/>
                </a:solidFill>
              </a:rPr>
              <a:t>TEŞEKKÜRLER…</a:t>
            </a:r>
            <a:endParaRPr lang="tr-TR" sz="6000" dirty="0">
              <a:solidFill>
                <a:srgbClr val="FF2525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3600" b="1" dirty="0" smtClean="0">
                <a:solidFill>
                  <a:schemeClr val="bg1"/>
                </a:solidFill>
              </a:rPr>
              <a:t>Fiziksel yararları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600" b="1" dirty="0" smtClean="0">
                <a:solidFill>
                  <a:schemeClr val="bg1"/>
                </a:solidFill>
              </a:rPr>
              <a:t>Ruhsal yararları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600" b="1" dirty="0" smtClean="0">
                <a:solidFill>
                  <a:schemeClr val="bg1"/>
                </a:solidFill>
              </a:rPr>
              <a:t>Toplumsal yararları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1717E3"/>
                </a:solidFill>
              </a:rPr>
              <a:t>           SPORUN YARARLARI</a:t>
            </a:r>
            <a:endParaRPr lang="tr-TR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1828800"/>
            <a:ext cx="8229600" cy="1905000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1717E3"/>
                </a:solidFill>
              </a:rPr>
              <a:t>    FİZİKSEL </a:t>
            </a:r>
            <a:br>
              <a:rPr lang="tr-TR" sz="7200" b="1" dirty="0" smtClean="0">
                <a:solidFill>
                  <a:srgbClr val="1717E3"/>
                </a:solidFill>
              </a:rPr>
            </a:br>
            <a:r>
              <a:rPr lang="tr-TR" sz="7200" b="1" dirty="0" smtClean="0">
                <a:solidFill>
                  <a:srgbClr val="1717E3"/>
                </a:solidFill>
              </a:rPr>
              <a:t> YARARLARI</a:t>
            </a:r>
            <a:endParaRPr lang="tr-TR" sz="7200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tahan\Desktop\b_e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2895600"/>
          </a:xfrm>
        </p:spPr>
        <p:txBody>
          <a:bodyPr/>
          <a:lstStyle/>
          <a:p>
            <a:r>
              <a:rPr lang="tr-TR" sz="3600" dirty="0" smtClean="0">
                <a:solidFill>
                  <a:schemeClr val="bg1"/>
                </a:solidFill>
              </a:rPr>
              <a:t>Düzenli fiziksel aktivite</a:t>
            </a:r>
          </a:p>
          <a:p>
            <a:r>
              <a:rPr lang="tr-TR" sz="3600" dirty="0" err="1" smtClean="0">
                <a:solidFill>
                  <a:schemeClr val="bg1"/>
                </a:solidFill>
              </a:rPr>
              <a:t>Paraksonaz</a:t>
            </a:r>
            <a:endParaRPr lang="tr-TR" sz="3600" dirty="0" smtClean="0">
              <a:solidFill>
                <a:schemeClr val="bg1"/>
              </a:solidFill>
            </a:endParaRPr>
          </a:p>
          <a:p>
            <a:r>
              <a:rPr lang="tr-TR" sz="3600" dirty="0" err="1" smtClean="0">
                <a:solidFill>
                  <a:schemeClr val="bg1"/>
                </a:solidFill>
              </a:rPr>
              <a:t>Medicina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Sportiva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1717E3"/>
                </a:solidFill>
              </a:rPr>
              <a:t>      KALP VE DAMAR SİSTEMİ</a:t>
            </a:r>
            <a:endParaRPr lang="tr-TR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ahan\Desktop\2252443224_64e5b31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8600" y="3505200"/>
            <a:ext cx="4038600" cy="4525963"/>
          </a:xfrm>
        </p:spPr>
        <p:txBody>
          <a:bodyPr/>
          <a:lstStyle/>
          <a:p>
            <a:r>
              <a:rPr lang="tr-TR" sz="3600" dirty="0" smtClean="0"/>
              <a:t>Bel ağrıları</a:t>
            </a:r>
          </a:p>
          <a:p>
            <a:r>
              <a:rPr lang="tr-TR" sz="3600" dirty="0" smtClean="0"/>
              <a:t>Kas </a:t>
            </a:r>
            <a:r>
              <a:rPr lang="tr-TR" sz="3600" dirty="0" err="1" smtClean="0"/>
              <a:t>tonusu</a:t>
            </a:r>
            <a:endParaRPr lang="tr-TR" sz="3600" dirty="0" smtClean="0"/>
          </a:p>
          <a:p>
            <a:r>
              <a:rPr lang="tr-TR" sz="3600" dirty="0" smtClean="0"/>
              <a:t>Osteoporoz</a:t>
            </a:r>
          </a:p>
          <a:p>
            <a:r>
              <a:rPr lang="tr-TR" sz="3600" dirty="0" smtClean="0"/>
              <a:t>Ankiloz </a:t>
            </a:r>
            <a:endParaRPr lang="tr-TR" sz="36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1717E3"/>
                </a:solidFill>
              </a:rPr>
              <a:t>           İSKELET KAS SİSTEMİ</a:t>
            </a:r>
            <a:endParaRPr lang="tr-TR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tahan\Desktop\obez-sisman-kilolu-obez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r>
              <a:rPr lang="tr-TR" sz="3600" dirty="0" smtClean="0">
                <a:solidFill>
                  <a:schemeClr val="bg1"/>
                </a:solidFill>
              </a:rPr>
              <a:t>Şişmanlık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Kadınların üçte biri erkeklerin ise yaklaşık beşte biri </a:t>
            </a:r>
            <a:r>
              <a:rPr lang="tr-TR" sz="3600" dirty="0" err="1" smtClean="0">
                <a:solidFill>
                  <a:schemeClr val="bg1"/>
                </a:solidFill>
              </a:rPr>
              <a:t>obez</a:t>
            </a:r>
            <a:endParaRPr lang="tr-TR" sz="3600" dirty="0" smtClean="0">
              <a:solidFill>
                <a:schemeClr val="bg1"/>
              </a:solidFill>
            </a:endParaRPr>
          </a:p>
          <a:p>
            <a:r>
              <a:rPr lang="tr-TR" sz="3600" dirty="0" smtClean="0">
                <a:solidFill>
                  <a:schemeClr val="bg1"/>
                </a:solidFill>
              </a:rPr>
              <a:t>Şehir yaşamı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ACSL</a:t>
            </a:r>
          </a:p>
          <a:p>
            <a:pPr>
              <a:buNone/>
            </a:pPr>
            <a:endParaRPr lang="tr-TR" sz="36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                         </a:t>
            </a:r>
            <a:r>
              <a:rPr lang="tr-TR" b="1" dirty="0" smtClean="0">
                <a:solidFill>
                  <a:srgbClr val="1115BD"/>
                </a:solidFill>
              </a:rPr>
              <a:t>OBEZİTE</a:t>
            </a:r>
            <a:endParaRPr lang="tr-TR" b="1" dirty="0">
              <a:solidFill>
                <a:srgbClr val="1115BD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534400" cy="758952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1717E3"/>
                </a:solidFill>
              </a:rPr>
              <a:t>      PSİKOLOJİK </a:t>
            </a:r>
            <a:br>
              <a:rPr lang="tr-TR" sz="7200" b="1" dirty="0" smtClean="0">
                <a:solidFill>
                  <a:srgbClr val="1717E3"/>
                </a:solidFill>
              </a:rPr>
            </a:br>
            <a:r>
              <a:rPr lang="tr-TR" sz="7200" b="1" dirty="0" smtClean="0">
                <a:solidFill>
                  <a:srgbClr val="1717E3"/>
                </a:solidFill>
              </a:rPr>
              <a:t>       YARARLARI</a:t>
            </a:r>
            <a:endParaRPr lang="tr-TR" sz="7200" b="1" dirty="0">
              <a:solidFill>
                <a:srgbClr val="1717E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</TotalTime>
  <Words>335</Words>
  <Application>Microsoft Office PowerPoint</Application>
  <PresentationFormat>Ekran Gösterisi (4:3)</PresentationFormat>
  <Paragraphs>102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Kağıt</vt:lpstr>
      <vt:lpstr>TOPLUMSAL DUYARLILIK PROJESİ</vt:lpstr>
      <vt:lpstr>TIP FAKÜLTESİ ÖĞRENCİLERİ İÇİN                      SPORUN  ÖNEMİ                  </vt:lpstr>
      <vt:lpstr>            SPOR NEDİR?</vt:lpstr>
      <vt:lpstr>           SPORUN YARARLARI</vt:lpstr>
      <vt:lpstr>    FİZİKSEL   YARARLARI</vt:lpstr>
      <vt:lpstr>      KALP VE DAMAR SİSTEMİ</vt:lpstr>
      <vt:lpstr>           İSKELET KAS SİSTEMİ</vt:lpstr>
      <vt:lpstr>                         OBEZİTE</vt:lpstr>
      <vt:lpstr>      PSİKOLOJİK         YARARLARI</vt:lpstr>
      <vt:lpstr>PSİKOLOJİK  YARARLARI</vt:lpstr>
      <vt:lpstr>         TOPLUMSAL            YARARLARI</vt:lpstr>
      <vt:lpstr>       TOPLUMSAL YARARLARI</vt:lpstr>
      <vt:lpstr>        SPOR ALIŞKANLIĞI YOK</vt:lpstr>
      <vt:lpstr>            YA BİZ ?</vt:lpstr>
      <vt:lpstr>          KOCAELİ ÜNİVERSİTESİ          TIP FAKÜLTESİ HASTANESİ</vt:lpstr>
      <vt:lpstr>DOKUZ EYLÜL TIP FAKÜLTESİ SPOR                                SALONU</vt:lpstr>
      <vt:lpstr>  KOCAELİ ÜNİVERSİTESİ BESYO               FİTNESS SALONU</vt:lpstr>
      <vt:lpstr>      DOKUZ EYLÜL TIP FAKÜLTESİ       HASTANESİ FİTNESS SALONU</vt:lpstr>
      <vt:lpstr>DOKUZ EYLÜL TIP FAKÜLTESİ  HASTANESİ FİTNESS SALONU</vt:lpstr>
      <vt:lpstr>KOCAELİ TIP FAKÜLTESİ SPOR     AKTİVİTESİ KAPSAMINDA                    YAPILANLAR</vt:lpstr>
      <vt:lpstr>CERRAHPAŞA TIP FAKÜLTESİN’DE  SPORTİF AKTİVİTE                                  KAPSAMINDA YAPILANLAR</vt:lpstr>
      <vt:lpstr>ŞU ANDA SPOR YAPIYOR MUSUNUZ?</vt:lpstr>
      <vt:lpstr>SPOR YAPMA İMKANINIZ VAR MI?</vt:lpstr>
      <vt:lpstr>BAZI TIP FAKÜLTELERİNDE SPOR EĞİTİMİ DERSİ OLDUĞUNU BİLİYOR   MUYDUNUZ?</vt:lpstr>
      <vt:lpstr>HEKİM ADAYLARININ SPOR EĞİTİMİ DERSİ ALMASI GEREKTİĞİNE İNANIYOR MUSUNUZ?</vt:lpstr>
      <vt:lpstr>NASIL BİR SPOR EĞİTİMİ OLMALI?</vt:lpstr>
      <vt:lpstr>TIP FAKÜLTELERİNDE SAĞLIKLI YAŞAM İÇİN ÖNERİLECEK  SPOR BİLGİSİ ÖĞRETİLMELİ Mİ?</vt:lpstr>
      <vt:lpstr>KAÇINCI SINIFTA SPOR DERSİ OLMALI?</vt:lpstr>
      <vt:lpstr>SİZCE TIP FAKÜLTESİ ÖĞRENCİLERİ SPOR TESİSLERİNDEN NASIL YARARLANMALI?</vt:lpstr>
      <vt:lpstr>BAZI TIP FAKÜLTELERİNDE SPOR HEKİMLİĞİ ANABİLİM DALI VAR.</vt:lpstr>
      <vt:lpstr>   BİZ NASIL KULLANIYORUZ ?</vt:lpstr>
      <vt:lpstr>           TEŞEKKÜRLER…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atahan</dc:creator>
  <cp:lastModifiedBy>atahan</cp:lastModifiedBy>
  <cp:revision>153</cp:revision>
  <dcterms:created xsi:type="dcterms:W3CDTF">2006-08-16T00:00:00Z</dcterms:created>
  <dcterms:modified xsi:type="dcterms:W3CDTF">2011-01-20T13:57:02Z</dcterms:modified>
</cp:coreProperties>
</file>