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307" r:id="rId3"/>
    <p:sldId id="258" r:id="rId4"/>
    <p:sldId id="305" r:id="rId5"/>
    <p:sldId id="263" r:id="rId6"/>
    <p:sldId id="317" r:id="rId7"/>
    <p:sldId id="273" r:id="rId8"/>
    <p:sldId id="282" r:id="rId9"/>
    <p:sldId id="264" r:id="rId10"/>
    <p:sldId id="299" r:id="rId11"/>
    <p:sldId id="300" r:id="rId12"/>
    <p:sldId id="314" r:id="rId13"/>
    <p:sldId id="311" r:id="rId14"/>
    <p:sldId id="287" r:id="rId15"/>
    <p:sldId id="320" r:id="rId16"/>
    <p:sldId id="304" r:id="rId17"/>
    <p:sldId id="318" r:id="rId18"/>
    <p:sldId id="319" r:id="rId1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402C"/>
    <a:srgbClr val="EC3CD3"/>
    <a:srgbClr val="FFFF00"/>
    <a:srgbClr val="FF3399"/>
    <a:srgbClr val="CCFFFF"/>
    <a:srgbClr val="30E0F8"/>
    <a:srgbClr val="D7D200"/>
    <a:srgbClr val="FFFF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56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FFB1F6-BCFB-43B6-A504-28F5F3BB8444}" type="datetimeFigureOut">
              <a:rPr lang="tr-TR"/>
              <a:pPr>
                <a:defRPr/>
              </a:pPr>
              <a:t>03/05/2018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89FFC2-BC1D-4A82-88E6-C7DB7280F7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mtClean="0"/>
              <a:t>Öğrenci sayımız 335 kişidir. Dönem II amfisi derslik-1 ve derslik-2 </a:t>
            </a:r>
            <a:r>
              <a:rPr lang="tr-TR" altLang="tr-TR" smtClean="0">
                <a:solidFill>
                  <a:srgbClr val="FF0000"/>
                </a:solidFill>
              </a:rPr>
              <a:t>202’er kişi kapasiteye sahiptir.</a:t>
            </a:r>
            <a:r>
              <a:rPr lang="tr-TR" altLang="tr-TR" smtClean="0"/>
              <a:t> Teorik derslerin sunumları bu derslikten ekran üzerinden takip edilebilmektedir.</a:t>
            </a:r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860205-C6FC-4200-95B1-FF60521ABB68}" type="slidenum">
              <a:rPr lang="tr-TR" altLang="tr-TR" smtClean="0">
                <a:latin typeface="Arial" charset="0"/>
                <a:cs typeface="Arial" charset="0"/>
              </a:rPr>
              <a:pPr/>
              <a:t>3</a:t>
            </a:fld>
            <a:endParaRPr lang="tr-TR" alt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0DD12E-A797-4614-95EE-BD6FA834E4AF}" type="slidenum">
              <a:rPr lang="tr-TR" altLang="tr-TR" smtClean="0">
                <a:latin typeface="Arial" charset="0"/>
                <a:cs typeface="Arial" charset="0"/>
              </a:rPr>
              <a:pPr/>
              <a:t>8</a:t>
            </a:fld>
            <a:endParaRPr lang="tr-TR" alt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>
                <a:solidFill>
                  <a:srgbClr val="FF0000"/>
                </a:solidFill>
                <a:latin typeface="Arial" charset="0"/>
                <a:cs typeface="Arial" charset="0"/>
              </a:rPr>
              <a:t>Kurul değerlendirmelerine daha aktif katılımları için kurul başkanlarına teşekkür ediyoruz. Katılımlar daha iyiye gidiyor.</a:t>
            </a:r>
            <a:endParaRPr lang="tr-TR" alt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E8161D-8930-4CB1-B6B3-3AD346F67991}" type="slidenum">
              <a:rPr lang="tr-TR" altLang="tr-TR" smtClean="0">
                <a:latin typeface="Arial" charset="0"/>
                <a:cs typeface="Arial" charset="0"/>
              </a:rPr>
              <a:pPr/>
              <a:t>10</a:t>
            </a:fld>
            <a:endParaRPr lang="tr-TR" alt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Bazı önerileri iyileştirilmeye çalışılıyor ancak asistan sayılarının eğitim olanaklarını zorluyor. Genelde hocalarımız 10 sorusu varsa 3 sorusu zor orta kolay şeklinde dağılım olmakta. </a:t>
            </a: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69CD5-DF51-4EE6-B8DC-1451FA9A7D7E}" type="slidenum">
              <a:rPr lang="tr-TR" altLang="tr-TR" smtClean="0">
                <a:latin typeface="Arial" charset="0"/>
                <a:cs typeface="Arial" charset="0"/>
              </a:rPr>
              <a:pPr/>
              <a:t>13</a:t>
            </a:fld>
            <a:endParaRPr lang="tr-TR" alt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mtClean="0"/>
              <a:t>Detayların kitaplardan çalışılması gerekir. Slaytlar yol gösterici. </a:t>
            </a:r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84143-FEEF-4C3F-A6EC-618C41D4E791}" type="slidenum">
              <a:rPr lang="tr-TR" altLang="tr-TR" smtClean="0">
                <a:latin typeface="Arial" charset="0"/>
                <a:cs typeface="Arial" charset="0"/>
              </a:rPr>
              <a:pPr/>
              <a:t>16</a:t>
            </a:fld>
            <a:endParaRPr lang="tr-TR" alt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74B12-25D7-45CF-AF5B-BD1A5ABED2AF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B767-436B-497D-A2CA-82DF8D348A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9F59-874C-43C3-92C9-2A30D0C1CC47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F85B-4AB0-4F65-BBD1-33F991B443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2297-C604-4EB1-954A-B780F979E10A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1E41-E425-4F80-83D2-5EC72AA4244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B0BD-CC3C-46CC-AA6A-445CFD93EC2F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1386-C494-4636-979F-81538CE2E54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C25207-0ABB-4BB8-AF70-353C0C15874E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1F6F-444B-445F-BF54-B348DB148AA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BA3F-A1F0-415E-88B1-9DC2754B5902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C9CC-2E6E-48D2-B7CF-6849EB42CB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01ACC5-1639-444A-8720-9FAD89CAD052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048A-A250-4FCD-B608-339623F3806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1A0D-93BB-46D2-A58A-03B8EA974F44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73B2-66CC-47C9-80C7-FDD4F9EEA6E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C00DF9-7F71-4B03-AF97-ADFE4A8FA6A4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143F-7A37-47DB-BA3C-720AE265DFC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6DAFEB-2454-48C9-8361-6C8C5AA3F924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A4BA-1544-4400-A7C6-E2A2520A2BC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FEE17-5158-420F-B51C-437F64650B0B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F17B-A0C9-4436-8584-528B978F32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0AEE74-3173-4A24-BF48-48E873D93F10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608FD4"/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207E6D-389D-407D-996D-EF653DD50B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7" r:id="rId2"/>
    <p:sldLayoutId id="2147483973" r:id="rId3"/>
    <p:sldLayoutId id="2147483968" r:id="rId4"/>
    <p:sldLayoutId id="2147483974" r:id="rId5"/>
    <p:sldLayoutId id="2147483969" r:id="rId6"/>
    <p:sldLayoutId id="2147483975" r:id="rId7"/>
    <p:sldLayoutId id="2147483976" r:id="rId8"/>
    <p:sldLayoutId id="2147483977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1D2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tr/url?sa=i&amp;rct=j&amp;q=&amp;esrc=s&amp;source=images&amp;cd=&amp;cad=rja&amp;uact=8&amp;ved=0ahUKEwivzP6FjdfTAhUJxxQKHUPMBq0QjRwIBw&amp;url=http://sinavingilizce.com/kelimeler/ingilizce-tebrik-takdir-etmenin-farkli-yollari-ways-of-expressing-appreciation/&amp;psig=AFQjCNHiECHEcwdlhEI_WScfZDjkX-wRxg&amp;ust=149401688062524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338" y="2408238"/>
            <a:ext cx="7407275" cy="27686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“Tıp </a:t>
            </a:r>
            <a:r>
              <a:rPr lang="en-US" sz="4400" dirty="0" err="1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Eğitimi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Çalıştayı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Mayıs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tr-TR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DÖNEM II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588" y="5651500"/>
            <a:ext cx="5018087" cy="798513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Prof.Dr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DenizŞAHİN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525" y="228600"/>
            <a:ext cx="24336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60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Genel</a:t>
            </a:r>
            <a:r>
              <a:rPr lang="tr-TR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Sorunlarımız</a:t>
            </a:r>
            <a:endParaRPr lang="tr-TR" dirty="0">
              <a:solidFill>
                <a:srgbClr val="FC402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1063625" y="1666875"/>
            <a:ext cx="7870825" cy="3738563"/>
          </a:xfrm>
        </p:spPr>
        <p:txBody>
          <a:bodyPr/>
          <a:lstStyle/>
          <a:p>
            <a:pPr eaLnBrk="1" hangingPunct="1"/>
            <a:r>
              <a:rPr lang="tr-TR" altLang="tr-TR" sz="2600" smtClean="0">
                <a:latin typeface="Arial" charset="0"/>
                <a:cs typeface="Arial" charset="0"/>
              </a:rPr>
              <a:t>Sınav salonlarının, görevli öğretim üyesi ve asistan sayılarının yetersizliği.</a:t>
            </a:r>
          </a:p>
          <a:p>
            <a:pPr eaLnBrk="1" hangingPunct="1"/>
            <a:endParaRPr lang="tr-TR" altLang="tr-TR" sz="1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tr-TR" altLang="tr-TR" sz="2600" smtClean="0">
                <a:latin typeface="Arial" charset="0"/>
                <a:cs typeface="Arial" charset="0"/>
              </a:rPr>
              <a:t>Diğer sağlık kuruluşlarından alınan sağlık raporları.</a:t>
            </a:r>
          </a:p>
          <a:p>
            <a:pPr eaLnBrk="1" hangingPunct="1"/>
            <a:endParaRPr lang="tr-TR" altLang="tr-TR" sz="1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tr-TR" altLang="tr-TR" sz="2600" smtClean="0">
                <a:latin typeface="Arial" charset="0"/>
                <a:cs typeface="Arial" charset="0"/>
              </a:rPr>
              <a:t>Kurul başkanlarının çalışmalara daha aktif katılımı  (Kurul tanıtımı, Kurul sınavı değerlendirme ve Geri bildirimler)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Dikdörtgen"/>
          <p:cNvSpPr>
            <a:spLocks noChangeArrowheads="1"/>
          </p:cNvSpPr>
          <p:nvPr/>
        </p:nvSpPr>
        <p:spPr bwMode="auto">
          <a:xfrm>
            <a:off x="1295400" y="1638300"/>
            <a:ext cx="74993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Kurul değerlendirme saatleri</a:t>
            </a:r>
            <a:r>
              <a:rPr lang="tr-TR" sz="3200" dirty="0"/>
              <a:t>, Dönem II Koordinatörlüğü ve Kurul Başkanlarının aktif katılımları ile,  kurul sınavı ile aynı gün yapılmıştır.</a:t>
            </a:r>
          </a:p>
          <a:p>
            <a:pPr>
              <a:defRPr/>
            </a:pPr>
            <a:endParaRPr lang="tr-TR" dirty="0"/>
          </a:p>
          <a:p>
            <a:pPr>
              <a:buFont typeface="Wingdings" pitchFamily="2" charset="2"/>
              <a:buChar char="Ø"/>
              <a:defRPr/>
            </a:pPr>
            <a:r>
              <a:rPr lang="tr-TR" sz="3200" dirty="0"/>
              <a:t> </a:t>
            </a:r>
            <a:r>
              <a:rPr lang="tr-TR" sz="2800" dirty="0"/>
              <a:t>Sınav sorularının gözden geçirilmesi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800" dirty="0"/>
              <a:t> Sorulara itirazların alınması ve ilgili öğretim üyelerine iletilmesi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800" dirty="0"/>
              <a:t> Geri bildirimlerin alınması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Geri </a:t>
            </a:r>
            <a:r>
              <a:rPr lang="en-US" sz="4000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Bildirimler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3" y="149225"/>
            <a:ext cx="7499350" cy="966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Geri </a:t>
            </a:r>
            <a:r>
              <a:rPr lang="en-US" sz="4000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Bildirimler</a:t>
            </a:r>
            <a:r>
              <a:rPr lang="tr-TR" sz="40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: Eleştiriler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25538" y="1366838"/>
            <a:ext cx="7866062" cy="41624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3000" smtClean="0">
                <a:latin typeface="Arial" charset="0"/>
                <a:cs typeface="Arial" charset="0"/>
              </a:rPr>
              <a:t>Anatomi laboratuvarında gruplar çok kalabalık.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tr-TR" altLang="tr-TR" sz="1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3000" smtClean="0">
                <a:latin typeface="Arial" charset="0"/>
                <a:cs typeface="Arial" charset="0"/>
              </a:rPr>
              <a:t>Anatomi laboratuvarındaki materyaller yetersiz.”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tr-TR" altLang="tr-TR" sz="1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3000" smtClean="0">
                <a:latin typeface="Arial" charset="0"/>
                <a:cs typeface="Arial" charset="0"/>
              </a:rPr>
              <a:t>KBL  materyaller yetersiz.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3000" smtClean="0">
                <a:latin typeface="Arial" charset="0"/>
                <a:cs typeface="Arial" charset="0"/>
              </a:rPr>
              <a:t>Biyokimya laboratuvarları çok faydalı olamıyor.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3" y="149225"/>
            <a:ext cx="7499350" cy="966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Geri </a:t>
            </a:r>
            <a:r>
              <a:rPr lang="en-US" sz="4000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Bildirimler</a:t>
            </a:r>
            <a:r>
              <a:rPr lang="tr-TR" sz="40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: Eleştiriler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73163" y="1201738"/>
            <a:ext cx="7666037" cy="5313362"/>
          </a:xfrm>
        </p:spPr>
        <p:txBody>
          <a:bodyPr/>
          <a:lstStyle/>
          <a:p>
            <a:pPr eaLnBrk="1" hangingPunct="1"/>
            <a:r>
              <a:rPr lang="tr-TR" altLang="tr-TR" sz="3000" dirty="0" smtClean="0">
                <a:latin typeface="Arial" charset="0"/>
                <a:cs typeface="Arial" charset="0"/>
              </a:rPr>
              <a:t>“Bazı sorular ve şıkları </a:t>
            </a:r>
            <a:r>
              <a:rPr lang="tr-TR" altLang="tr-TR" sz="3000" dirty="0" smtClean="0">
                <a:latin typeface="Arial" charset="0"/>
                <a:cs typeface="Arial" charset="0"/>
              </a:rPr>
              <a:t>çok uzun olduğunda yapılan bir kelimelik değişiklik şıklarda fark edilemiyor, bildiğimiz soruyu yanlış yapıyoruz”</a:t>
            </a:r>
          </a:p>
          <a:p>
            <a:pPr eaLnBrk="1" hangingPunct="1"/>
            <a:endParaRPr lang="en-US" altLang="tr-TR" sz="1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tr-TR" altLang="tr-TR" sz="3000" dirty="0" smtClean="0">
                <a:latin typeface="Arial" charset="0"/>
                <a:cs typeface="Arial" charset="0"/>
              </a:rPr>
              <a:t>“Bazı sorularda </a:t>
            </a:r>
            <a:r>
              <a:rPr lang="tr-TR" altLang="tr-TR" sz="3000" dirty="0" smtClean="0">
                <a:latin typeface="Arial" charset="0"/>
                <a:cs typeface="Arial" charset="0"/>
              </a:rPr>
              <a:t>soruların zorluk derecesi ayarlanamıyor ya çok kolay ya çok zor orta zorlukta sorular çok az,”</a:t>
            </a:r>
          </a:p>
          <a:p>
            <a:pPr eaLnBrk="1" hangingPunct="1"/>
            <a:endParaRPr lang="tr-TR" altLang="tr-TR" sz="1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tr-TR" altLang="tr-TR" sz="3000" dirty="0" smtClean="0">
                <a:latin typeface="Arial" charset="0"/>
                <a:cs typeface="Arial" charset="0"/>
              </a:rPr>
              <a:t>“Çıkmış sormamak adına çok fazla detay ve dolaylı soru soruluyor.”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7425" y="212725"/>
            <a:ext cx="8193088" cy="958850"/>
          </a:xfrm>
          <a:prstGeom prst="rect">
            <a:avLst/>
          </a:prstGeom>
        </p:spPr>
        <p:txBody>
          <a:bodyPr anchor="ctr"/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Geri </a:t>
            </a: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Bildirimler</a:t>
            </a:r>
            <a:r>
              <a:rPr lang="tr-TR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 Eleştiriler</a:t>
            </a:r>
            <a:endParaRPr lang="en-US" sz="4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07" name="5 Dikdörtgen"/>
          <p:cNvSpPr>
            <a:spLocks noChangeArrowheads="1"/>
          </p:cNvSpPr>
          <p:nvPr/>
        </p:nvSpPr>
        <p:spPr bwMode="auto">
          <a:xfrm>
            <a:off x="1587500" y="1570038"/>
            <a:ext cx="6834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eaLnBrk="1" hangingPunct="1">
              <a:buFont typeface="Wingdings 2" pitchFamily="18" charset="2"/>
              <a:buNone/>
            </a:pPr>
            <a:endParaRPr lang="tr-TR" altLang="tr-TR" sz="2800" b="1"/>
          </a:p>
          <a:p>
            <a:pPr marL="80963" eaLnBrk="1" hangingPunct="1"/>
            <a:endParaRPr lang="tr-TR" altLang="tr-TR" sz="2800"/>
          </a:p>
          <a:p>
            <a:pPr marL="80963" eaLnBrk="1" hangingPunct="1">
              <a:buFont typeface="Wingdings 2" pitchFamily="18" charset="2"/>
              <a:buNone/>
            </a:pPr>
            <a:endParaRPr lang="tr-TR" altLang="tr-TR" sz="2800" b="1"/>
          </a:p>
        </p:txBody>
      </p:sp>
      <p:sp>
        <p:nvSpPr>
          <p:cNvPr id="21508" name="2 İçerik Yer Tutucusu"/>
          <p:cNvSpPr>
            <a:spLocks noGrp="1"/>
          </p:cNvSpPr>
          <p:nvPr>
            <p:ph idx="1"/>
          </p:nvPr>
        </p:nvSpPr>
        <p:spPr>
          <a:xfrm>
            <a:off x="1009650" y="1618763"/>
            <a:ext cx="8020050" cy="2925762"/>
          </a:xfrm>
        </p:spPr>
        <p:txBody>
          <a:bodyPr/>
          <a:lstStyle/>
          <a:p>
            <a:pPr eaLnBrk="1" hangingPunct="1"/>
            <a:r>
              <a:rPr lang="tr-TR" altLang="tr-TR" sz="2800" dirty="0" smtClean="0"/>
              <a:t>“Teorik derslerin sıralaması daha uygun hale getirilebilir.”</a:t>
            </a:r>
          </a:p>
          <a:p>
            <a:pPr eaLnBrk="1" hangingPunct="1"/>
            <a:r>
              <a:rPr lang="tr-TR" altLang="tr-TR" sz="2800" dirty="0" smtClean="0"/>
              <a:t>“Ders değişiklikleri olduğunda öğrenci işleri tarafından duyurusu yapılmalı”</a:t>
            </a:r>
          </a:p>
          <a:p>
            <a:pPr eaLnBrk="1" hangingPunct="1"/>
            <a:r>
              <a:rPr lang="tr-TR" altLang="tr-TR" sz="2800" dirty="0" smtClean="0"/>
              <a:t>“Ders programında belirtilen saatlerden daha kısa süren dersler programda düzeltilmeli” </a:t>
            </a:r>
          </a:p>
          <a:p>
            <a:pPr eaLnBrk="1" hangingPunct="1"/>
            <a:endParaRPr lang="tr-TR" altLang="tr-TR" sz="2800" dirty="0" smtClean="0"/>
          </a:p>
          <a:p>
            <a:pPr eaLnBrk="1" hangingPunct="1"/>
            <a:endParaRPr lang="tr-TR" altLang="tr-TR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tr-TR" altLang="tr-TR" sz="1000" dirty="0" smtClean="0">
              <a:latin typeface="Arial" charset="0"/>
              <a:cs typeface="Arial" charset="0"/>
            </a:endParaRPr>
          </a:p>
        </p:txBody>
      </p:sp>
      <p:sp>
        <p:nvSpPr>
          <p:cNvPr id="21510" name="2 İçerik Yer Tutucusu"/>
          <p:cNvSpPr txBox="1">
            <a:spLocks/>
          </p:cNvSpPr>
          <p:nvPr/>
        </p:nvSpPr>
        <p:spPr bwMode="auto">
          <a:xfrm>
            <a:off x="987425" y="4191000"/>
            <a:ext cx="523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defTabSz="914400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tr-TR" altLang="tr-TR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7425" y="-1588"/>
            <a:ext cx="8193088" cy="958851"/>
          </a:xfrm>
          <a:prstGeom prst="rect">
            <a:avLst/>
          </a:prstGeom>
        </p:spPr>
        <p:txBody>
          <a:bodyPr anchor="ctr"/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Geri </a:t>
            </a:r>
            <a:r>
              <a:rPr lang="en-US" sz="4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Bildirimler</a:t>
            </a:r>
            <a:r>
              <a:rPr lang="tr-TR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 Takdir ettikleriniz </a:t>
            </a:r>
            <a:r>
              <a:rPr lang="tr-TR" sz="4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</a:t>
            </a:r>
            <a:endParaRPr lang="en-US" sz="4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31" name="5 Dikdörtgen"/>
          <p:cNvSpPr>
            <a:spLocks noChangeArrowheads="1"/>
          </p:cNvSpPr>
          <p:nvPr/>
        </p:nvSpPr>
        <p:spPr bwMode="auto">
          <a:xfrm>
            <a:off x="1587500" y="1570038"/>
            <a:ext cx="6834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eaLnBrk="1" hangingPunct="1">
              <a:buFont typeface="Wingdings 2" pitchFamily="18" charset="2"/>
              <a:buNone/>
            </a:pPr>
            <a:endParaRPr lang="tr-TR" altLang="tr-TR" sz="2800" b="1"/>
          </a:p>
          <a:p>
            <a:pPr marL="80963" eaLnBrk="1" hangingPunct="1"/>
            <a:endParaRPr lang="tr-TR" altLang="tr-TR" sz="2800"/>
          </a:p>
          <a:p>
            <a:pPr marL="80963" eaLnBrk="1" hangingPunct="1">
              <a:buFont typeface="Wingdings 2" pitchFamily="18" charset="2"/>
              <a:buNone/>
            </a:pPr>
            <a:endParaRPr lang="tr-TR" altLang="tr-TR" sz="2800" b="1"/>
          </a:p>
        </p:txBody>
      </p:sp>
      <p:sp>
        <p:nvSpPr>
          <p:cNvPr id="22532" name="2 İçerik Yer Tutucusu"/>
          <p:cNvSpPr>
            <a:spLocks noGrp="1"/>
          </p:cNvSpPr>
          <p:nvPr>
            <p:ph idx="1"/>
          </p:nvPr>
        </p:nvSpPr>
        <p:spPr>
          <a:xfrm>
            <a:off x="1009650" y="712788"/>
            <a:ext cx="8020050" cy="3344862"/>
          </a:xfrm>
        </p:spPr>
        <p:txBody>
          <a:bodyPr/>
          <a:lstStyle/>
          <a:p>
            <a:pPr eaLnBrk="1" hangingPunct="1"/>
            <a:r>
              <a:rPr lang="tr-TR" altLang="tr-TR" sz="2800" smtClean="0">
                <a:latin typeface="Arial" charset="0"/>
                <a:cs typeface="Arial" charset="0"/>
              </a:rPr>
              <a:t>“Histoloji-Embriyoloji, Biyokimya, Fizyoloji ve Anatomi hocalarımız ve asistanlarımız çok iyiler.”</a:t>
            </a:r>
          </a:p>
          <a:p>
            <a:pPr eaLnBrk="1" hangingPunct="1"/>
            <a:r>
              <a:rPr lang="tr-TR" altLang="tr-TR" sz="2800" smtClean="0"/>
              <a:t>“Kurul içinde dersler birbiri tamamlıyor, çok faydalı”</a:t>
            </a:r>
          </a:p>
          <a:p>
            <a:pPr eaLnBrk="1" hangingPunct="1"/>
            <a:r>
              <a:rPr lang="tr-TR" sz="2800" smtClean="0"/>
              <a:t>“Probleme Dayalı Öğretim bizi klinik bakış açısına yaklaştırıyor, senaryo ile birlikte hastaya nasıl yaklaşılacağı, konu ile ilgili fizyoloji, anatomi, biyokimya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800" smtClean="0"/>
              <a:t>hedefe yönelik çalışılıyor.”</a:t>
            </a:r>
          </a:p>
          <a:p>
            <a:pPr eaLnBrk="1" hangingPunct="1"/>
            <a:r>
              <a:rPr lang="tr-TR" altLang="tr-TR" sz="2800" smtClean="0"/>
              <a:t>“Klinik korelasyon derslerinde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z="2800" smtClean="0"/>
              <a:t>yoklama alınsın, dersler daha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z="2800" smtClean="0"/>
              <a:t>faydalı hale gelebilir.”</a:t>
            </a:r>
          </a:p>
          <a:p>
            <a:pPr eaLnBrk="1" hangingPunct="1"/>
            <a:endParaRPr lang="tr-TR" altLang="tr-TR" sz="2800" smtClean="0">
              <a:latin typeface="Arial" charset="0"/>
              <a:cs typeface="Arial" charset="0"/>
            </a:endParaRPr>
          </a:p>
          <a:p>
            <a:pPr eaLnBrk="1" hangingPunct="1"/>
            <a:endParaRPr lang="tr-TR" altLang="tr-TR" sz="1000" smtClean="0">
              <a:latin typeface="Arial" charset="0"/>
              <a:cs typeface="Arial" charset="0"/>
            </a:endParaRPr>
          </a:p>
        </p:txBody>
      </p:sp>
      <p:pic>
        <p:nvPicPr>
          <p:cNvPr id="22533" name="Picture 8" descr="takdir etmek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901" t="9317" r="6522" b="4659"/>
          <a:stretch>
            <a:fillRect/>
          </a:stretch>
        </p:blipFill>
        <p:spPr bwMode="auto">
          <a:xfrm>
            <a:off x="6840538" y="4191000"/>
            <a:ext cx="22082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2 İçerik Yer Tutucusu"/>
          <p:cNvSpPr txBox="1">
            <a:spLocks/>
          </p:cNvSpPr>
          <p:nvPr/>
        </p:nvSpPr>
        <p:spPr bwMode="auto">
          <a:xfrm>
            <a:off x="987425" y="4191000"/>
            <a:ext cx="523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defTabSz="914400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tr-TR" altLang="tr-TR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1888" y="-107950"/>
            <a:ext cx="7499350" cy="844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Geri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Bildirimler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: Öğretim Üyeleri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>
          <a:xfrm>
            <a:off x="985838" y="642938"/>
            <a:ext cx="8110537" cy="586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“Öğrencilerin derslere katılımı az / yeterli.”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“Derslik ortamının yetersizlikleri ışık-ses-ısınma- ekran görüntüleri”</a:t>
            </a:r>
          </a:p>
          <a:p>
            <a:pPr eaLnBrk="1" hangingPunct="1">
              <a:spcBef>
                <a:spcPct val="0"/>
              </a:spcBef>
            </a:pPr>
            <a:endParaRPr lang="tr-TR" altLang="tr-TR" sz="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“Kütüphane sınav saatlerinde öğrenciler kapalı olmalı.”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Sınav yerleri öğrenci sayısına göre yetersiz</a:t>
            </a:r>
          </a:p>
          <a:p>
            <a:pPr eaLnBrk="1" hangingPunct="1">
              <a:spcBef>
                <a:spcPct val="0"/>
              </a:spcBef>
            </a:pPr>
            <a:endParaRPr lang="tr-TR" altLang="tr-TR" sz="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Histoloji-Pataloji pratiklerinin yapıldığı Kuru Lab.da mikroskopik görüntülerin yansıtıldığı kamera sorununun giderilmesi </a:t>
            </a:r>
          </a:p>
          <a:p>
            <a:pPr eaLnBrk="1" hangingPunct="1">
              <a:spcBef>
                <a:spcPct val="0"/>
              </a:spcBef>
            </a:pPr>
            <a:endParaRPr lang="tr-TR" altLang="tr-TR" sz="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Mikroprojeksiyon cihazının yenilenmesi.</a:t>
            </a:r>
          </a:p>
          <a:p>
            <a:pPr eaLnBrk="1" hangingPunct="1">
              <a:spcBef>
                <a:spcPct val="0"/>
              </a:spcBef>
            </a:pPr>
            <a:endParaRPr lang="tr-TR" altLang="tr-TR" sz="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smtClean="0">
                <a:latin typeface="Arial" charset="0"/>
                <a:cs typeface="Arial" charset="0"/>
              </a:rPr>
              <a:t>Eğitim materyali maketler arttırılmalı  ve sanal eğitim setleri alınmalı. Laboratuvar malzemelerinin öğrenci sayısına göre alınması  </a:t>
            </a:r>
          </a:p>
          <a:p>
            <a:pPr eaLnBrk="1" hangingPunct="1"/>
            <a:endParaRPr lang="tr-TR" altLang="tr-TR" sz="80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tr-TR" altLang="tr-TR" sz="28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>
          <a:xfrm>
            <a:off x="985838" y="82550"/>
            <a:ext cx="7948612" cy="5738813"/>
          </a:xfrm>
        </p:spPr>
        <p:txBody>
          <a:bodyPr/>
          <a:lstStyle/>
          <a:p>
            <a:r>
              <a:rPr lang="tr-TR" smtClean="0"/>
              <a:t>Tıp eğitiminde, öğrencinin eğitim gereksinimlerin tespit edilip karşılanması ve program kapsamında belirlenen öğrenme çıktılarının şeffaf bir şekilde değerlendirilmesine önem verilmektedir. </a:t>
            </a:r>
          </a:p>
          <a:p>
            <a:r>
              <a:rPr lang="tr-TR" smtClean="0"/>
              <a:t>Kurul sınavı değerlendirme saatlerini her kurulun sonunda ders programlarımızda belirttiğimiz saatlerde uygulamaktayız.</a:t>
            </a:r>
          </a:p>
          <a:p>
            <a:r>
              <a:rPr lang="tr-TR" smtClean="0"/>
              <a:t>Ayrıca her kurul bitiminde kurula katılan öğretim üyeleri ile kurul değerlendirme toplantıları düzenlenmektedir.</a:t>
            </a:r>
          </a:p>
          <a:p>
            <a:r>
              <a:rPr lang="tr-TR" smtClean="0"/>
              <a:t>Bir sonraki yılın program hazırlıkları yapılmaktadır.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İçerik Yer Tutucusu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5725" y="1089025"/>
            <a:ext cx="4572000" cy="3429000"/>
          </a:xfrm>
        </p:spPr>
      </p:pic>
      <p:sp>
        <p:nvSpPr>
          <p:cNvPr id="25603" name="4 Metin kutusu"/>
          <p:cNvSpPr txBox="1">
            <a:spLocks noChangeArrowheads="1"/>
          </p:cNvSpPr>
          <p:nvPr/>
        </p:nvSpPr>
        <p:spPr bwMode="auto">
          <a:xfrm>
            <a:off x="1852613" y="4951413"/>
            <a:ext cx="68516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/>
              <a:t>Tüm öğrencilerimize ve öğretim üyelerimize başarılar ve kolaylıklar dileriz.</a:t>
            </a:r>
            <a:r>
              <a:rPr lang="tr-TR"/>
              <a:t>							</a:t>
            </a:r>
          </a:p>
          <a:p>
            <a:r>
              <a:rPr lang="tr-TR"/>
              <a:t>					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338" y="2408238"/>
            <a:ext cx="7407275" cy="97155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ÖNEM II</a:t>
            </a:r>
            <a:r>
              <a:rPr lang="tr-T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Koordinatörlüğü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700" y="3836988"/>
            <a:ext cx="5934075" cy="2008187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Dr. Devrim DÜNDAR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Dr. 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Deniz ŞAHİN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Doç.Dr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Gürler AKPINAR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Yrd. Doç.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Aylin KANLI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525" y="228600"/>
            <a:ext cx="24336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Dönem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tr-TR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Amfisi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Content Placeholder 3" descr="IMG_4120.JPG"/>
          <p:cNvPicPr>
            <a:picLocks noGrp="1" noChangeAspect="1"/>
          </p:cNvPicPr>
          <p:nvPr>
            <p:ph idx="1"/>
          </p:nvPr>
        </p:nvPicPr>
        <p:blipFill>
          <a:blip r:embed="rId3"/>
          <a:srcRect t="7149" b="7149"/>
          <a:stretch>
            <a:fillRect/>
          </a:stretch>
        </p:blipFill>
        <p:spPr>
          <a:xfrm>
            <a:off x="1271588" y="1408113"/>
            <a:ext cx="7497762" cy="4016375"/>
          </a:xfrm>
        </p:spPr>
      </p:pic>
      <p:sp>
        <p:nvSpPr>
          <p:cNvPr id="10244" name="4 Metin kutusu"/>
          <p:cNvSpPr txBox="1">
            <a:spLocks noChangeArrowheads="1"/>
          </p:cNvSpPr>
          <p:nvPr/>
        </p:nvSpPr>
        <p:spPr bwMode="auto">
          <a:xfrm>
            <a:off x="1590675" y="5641975"/>
            <a:ext cx="6967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2400"/>
              <a:t>Dönem II amfisi derslik-1 kapasitesi:    202 kişi</a:t>
            </a:r>
          </a:p>
          <a:p>
            <a:pPr eaLnBrk="1" hangingPunct="1"/>
            <a:r>
              <a:rPr lang="tr-TR" altLang="tr-TR" sz="2400"/>
              <a:t>Dönem II amfisi derslik-2 kapasitesi:    202 kişi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996950" y="1712913"/>
          <a:ext cx="8051800" cy="509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959"/>
                <a:gridCol w="1460890"/>
                <a:gridCol w="1396709"/>
                <a:gridCol w="1370242"/>
              </a:tblGrid>
              <a:tr h="457259">
                <a:tc>
                  <a:txBody>
                    <a:bodyPr/>
                    <a:lstStyle/>
                    <a:p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SAYI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7" marB="45727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T="45725" marB="45725"/>
                </a:tc>
              </a:tr>
              <a:tr h="457259">
                <a:tc>
                  <a:txBody>
                    <a:bodyPr/>
                    <a:lstStyle/>
                    <a:p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EC3CD3"/>
                          </a:solidFill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  <a:endParaRPr lang="tr-TR" sz="1800" b="1" dirty="0">
                        <a:solidFill>
                          <a:srgbClr val="EC3CD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EC3CD3"/>
                          </a:solidFill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  <a:endParaRPr lang="tr-TR" sz="1800" b="1" dirty="0">
                        <a:solidFill>
                          <a:srgbClr val="EC3CD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EC3CD3"/>
                          </a:solidFill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tr-TR" sz="1800" b="1" dirty="0">
                        <a:solidFill>
                          <a:srgbClr val="EC3CD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426775">
                <a:tc>
                  <a:txBody>
                    <a:bodyPr/>
                    <a:lstStyle/>
                    <a:p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r>
                        <a:rPr lang="tr-TR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 Öğrenci</a:t>
                      </a:r>
                      <a:endParaRPr lang="tr-T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tr-T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335</a:t>
                      </a:r>
                      <a:endParaRPr lang="tr-T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299</a:t>
                      </a:r>
                      <a:endParaRPr lang="tr-T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426775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Kız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426775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Erkek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396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701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Gaziosmanpaşa</a:t>
                      </a:r>
                      <a:r>
                        <a:rPr lang="tr-T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Üniversitesi Tıp Fak. (</a:t>
                      </a:r>
                      <a:r>
                        <a:rPr lang="tr-TR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Farabi</a:t>
                      </a:r>
                      <a:r>
                        <a:rPr lang="tr-T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701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İstanbul </a:t>
                      </a:r>
                      <a:r>
                        <a:rPr lang="tr-T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Üniversitesi 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Cerrahpaşa </a:t>
                      </a:r>
                      <a:r>
                        <a:rPr lang="tr-TR" sz="2000" b="1" dirty="0" err="1" smtClean="0">
                          <a:latin typeface="Arial" pitchFamily="34" charset="0"/>
                          <a:cs typeface="Arial" pitchFamily="34" charset="0"/>
                        </a:rPr>
                        <a:t>TıpFak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tr-T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Farabi</a:t>
                      </a:r>
                      <a:r>
                        <a:rPr lang="tr-T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552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Özel öğrenci</a:t>
                      </a:r>
                      <a:r>
                        <a:rPr lang="tr-T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statüsü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  <a:tr h="552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latin typeface="Arial" pitchFamily="34" charset="0"/>
                          <a:cs typeface="Arial" pitchFamily="34" charset="0"/>
                        </a:rPr>
                        <a:t>Ondokuz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 Mayıs Üniversitesi</a:t>
                      </a:r>
                      <a:endParaRPr lang="tr-T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9" marB="45729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100" y="203200"/>
            <a:ext cx="7499350" cy="1025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tr-TR" sz="4400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emografik</a:t>
            </a:r>
            <a:r>
              <a:rPr lang="tr-TR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Özellikler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-279400"/>
          <a:ext cx="9024939" cy="731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448"/>
                <a:gridCol w="1739658"/>
                <a:gridCol w="1544921"/>
                <a:gridCol w="1611912"/>
              </a:tblGrid>
              <a:tr h="429083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Demografik Özellikler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SAYI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T="45725" marB="45725"/>
                </a:tc>
              </a:tr>
              <a:tr h="429083">
                <a:tc>
                  <a:txBody>
                    <a:bodyPr/>
                    <a:lstStyle/>
                    <a:p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EC3CD3"/>
                          </a:solidFill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  <a:endParaRPr lang="tr-TR" sz="1400" b="1" dirty="0">
                        <a:solidFill>
                          <a:srgbClr val="EC3CD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EC3CD3"/>
                          </a:solidFill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  <a:endParaRPr lang="tr-TR" sz="1400" b="1" dirty="0">
                        <a:solidFill>
                          <a:srgbClr val="EC3CD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EC3CD3"/>
                          </a:solidFill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tr-TR" sz="1400" b="1" dirty="0">
                        <a:solidFill>
                          <a:srgbClr val="EC3CD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400478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Yatay geçişle</a:t>
                      </a:r>
                      <a:r>
                        <a:rPr lang="tr-T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gelen</a:t>
                      </a:r>
                      <a:endParaRPr lang="tr-T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tr-TR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Sakarya Üniversitesi Tıp Fakültesi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İzmir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Katip Çelebi 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Üniversitesi Tıp Fakültesi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Fatih Üniversitesi Tıp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Fakültesi</a:t>
                      </a:r>
                      <a:endParaRPr lang="tr-T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Gaziantep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Üniversitesi Tıp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Fakültesi</a:t>
                      </a:r>
                      <a:endParaRPr lang="tr-T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Ankara Yıldırım Beyazıt Üniversitesi </a:t>
                      </a:r>
                      <a:r>
                        <a:rPr lang="tr-TR" sz="1400" b="0" dirty="0" err="1" smtClean="0">
                          <a:latin typeface="Arial" pitchFamily="34" charset="0"/>
                          <a:cs typeface="Arial" pitchFamily="34" charset="0"/>
                        </a:rPr>
                        <a:t>Tıp.F</a:t>
                      </a: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Erciyes Üniversitesi Tıp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Fakültesi</a:t>
                      </a:r>
                      <a:endParaRPr lang="tr-T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İstanbul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Bilim </a:t>
                      </a: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Üniversitesi Tıp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Fakültesi </a:t>
                      </a:r>
                      <a:endParaRPr lang="tr-T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Akdeniz Üniversitesi Tıp Fakültesi</a:t>
                      </a: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latin typeface="Arial" pitchFamily="34" charset="0"/>
                          <a:cs typeface="Arial" pitchFamily="34" charset="0"/>
                        </a:rPr>
                        <a:t>Semmelweis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Üniversitesi </a:t>
                      </a:r>
                      <a:r>
                        <a:rPr lang="tr-TR" sz="1400" b="0" dirty="0" err="1" smtClean="0">
                          <a:latin typeface="Arial" pitchFamily="34" charset="0"/>
                          <a:cs typeface="Arial" pitchFamily="34" charset="0"/>
                        </a:rPr>
                        <a:t>Tıp.F</a:t>
                      </a: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(Macaristan)</a:t>
                      </a: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486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Yakındoğu </a:t>
                      </a:r>
                      <a:r>
                        <a:rPr lang="tr-TR" sz="1400" b="0" dirty="0" smtClean="0">
                          <a:latin typeface="Arial" pitchFamily="34" charset="0"/>
                          <a:cs typeface="Arial" pitchFamily="34" charset="0"/>
                        </a:rPr>
                        <a:t>Üniversitesi Tıp</a:t>
                      </a:r>
                      <a:r>
                        <a:rPr lang="tr-T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Fakültesi(KKTC)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Halep Üniversitesi Tıp Fakültesi (Suriye)</a:t>
                      </a:r>
                      <a:endParaRPr lang="tr-T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Şam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Üniversitesi Tıp Fakültesi (Suriye)</a:t>
                      </a: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Uludağ Üniversitesi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Tıp Fakültesi </a:t>
                      </a:r>
                      <a:endParaRPr lang="tr-T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Azerbaycan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Üniversitesi Tıp Fakültesi</a:t>
                      </a:r>
                      <a:endParaRPr lang="tr-T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Okan</a:t>
                      </a:r>
                      <a:r>
                        <a:rPr lang="tr-TR" sz="1400" baseline="0" dirty="0" smtClean="0">
                          <a:latin typeface="Arial" pitchFamily="34" charset="0"/>
                          <a:cs typeface="Arial" pitchFamily="34" charset="0"/>
                        </a:rPr>
                        <a:t> Üniversitesi Tıp Fakültesi</a:t>
                      </a:r>
                      <a:endParaRPr lang="tr-T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  <a:tr h="343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itchFamily="34" charset="0"/>
                          <a:cs typeface="Arial" pitchFamily="34" charset="0"/>
                        </a:rPr>
                        <a:t>Pamukkale Üniversitesi Tıp Fakültesi</a:t>
                      </a: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0" marR="91430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093788" y="1281113"/>
          <a:ext cx="7915275" cy="379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038"/>
                <a:gridCol w="4906237"/>
              </a:tblGrid>
              <a:tr h="510889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Ders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Kurulu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Kurul Başkanı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 anchor="ctr"/>
                </a:tc>
              </a:tr>
              <a:tr h="475833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Dolaşım ve Solunum</a:t>
                      </a:r>
                      <a:endParaRPr lang="tr-TR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Prof.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Dr. Melda YARDIMOĞLU YILMAZ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</a:tr>
              <a:tr h="70105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tr-T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Sindirim Sistemi</a:t>
                      </a:r>
                      <a:r>
                        <a:rPr lang="tr-T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ve Metabolizma</a:t>
                      </a:r>
                      <a:endParaRPr lang="tr-TR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Prof. Dr. Meltem DİLLİOĞLUGİL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</a:tr>
              <a:tr h="70105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tr-T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Ürogenital</a:t>
                      </a:r>
                      <a:r>
                        <a:rPr lang="tr-T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Sistem ve Endokrin Sistem</a:t>
                      </a:r>
                      <a:endParaRPr lang="tr-TR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Doç. Dr. Ayşe KARSON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</a:tr>
              <a:tr h="70105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Sinir</a:t>
                      </a:r>
                      <a:r>
                        <a:rPr lang="tr-T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Sistemi ve Duyu Organları</a:t>
                      </a:r>
                      <a:endParaRPr lang="tr-TR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Doç.Dr.Yusufhan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YAZIR</a:t>
                      </a:r>
                      <a:endParaRPr lang="tr-TR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</a:tr>
              <a:tr h="70105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tr-T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Hastalıkların Biyolojik ve </a:t>
                      </a:r>
                      <a:r>
                        <a:rPr lang="tr-T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Psikososyal</a:t>
                      </a:r>
                      <a:r>
                        <a:rPr lang="tr-T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Temelleri</a:t>
                      </a:r>
                      <a:endParaRPr lang="tr-TR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Prof. Dr. 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Tijen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UTKAN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45" marB="4574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068388" y="244475"/>
          <a:ext cx="8005762" cy="505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355"/>
                <a:gridCol w="1484415"/>
                <a:gridCol w="1769424"/>
                <a:gridCol w="1509568"/>
              </a:tblGrid>
              <a:tr h="1263825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Ders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Kurulu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Teorik</a:t>
                      </a:r>
                    </a:p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2017-2018 (2016-2017)</a:t>
                      </a:r>
                    </a:p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Saat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Pratik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(2016-2017)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Arial" pitchFamily="34" charset="0"/>
                          <a:cs typeface="Arial" pitchFamily="34" charset="0"/>
                        </a:rPr>
                        <a:t>Saat</a:t>
                      </a:r>
                    </a:p>
                  </a:txBody>
                  <a:tcPr marL="91443" marR="91443" marT="45764" marB="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2017-2018 (2016-2017)</a:t>
                      </a:r>
                    </a:p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Saat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 anchor="ctr"/>
                </a:tc>
              </a:tr>
              <a:tr h="544983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Dolaşım ve Solunum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132 (132)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64 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(72)</a:t>
                      </a:r>
                      <a:endParaRPr lang="tr-T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196 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(195)</a:t>
                      </a:r>
                      <a:endParaRPr lang="tr-T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</a:tr>
              <a:tr h="716624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Sindirim Sistemi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ve Metabolizma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(95)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(52)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(147)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</a:tr>
              <a:tr h="70128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Ürogenital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Sistem ve Endokrin Sistem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(115)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(52)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(167)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</a:tr>
              <a:tr h="70128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Sinir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Sistemi ve Duyu Organları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(122)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(64)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(186)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</a:tr>
              <a:tr h="70128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tr-TR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Hastalıkların Biyolojik ve 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Psikososyal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Temelleri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(142) 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(38)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160 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(180)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</a:tr>
              <a:tr h="426895">
                <a:tc>
                  <a:txBody>
                    <a:bodyPr/>
                    <a:lstStyle/>
                    <a:p>
                      <a:pPr algn="l"/>
                      <a:r>
                        <a:rPr lang="tr-T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603 </a:t>
                      </a:r>
                      <a:r>
                        <a:rPr lang="tr-TR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(597)</a:t>
                      </a:r>
                      <a:endParaRPr lang="tr-TR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r>
                        <a:rPr lang="tr-TR" sz="2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(278)</a:t>
                      </a:r>
                      <a:endParaRPr lang="tr-TR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882 </a:t>
                      </a:r>
                      <a:r>
                        <a:rPr lang="tr-TR" sz="22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(875)</a:t>
                      </a:r>
                      <a:endParaRPr lang="tr-TR" sz="22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64" marB="45764"/>
                </a:tc>
              </a:tr>
            </a:tbl>
          </a:graphicData>
        </a:graphic>
      </p:graphicFrame>
      <p:sp>
        <p:nvSpPr>
          <p:cNvPr id="14380" name="3 Metin kutusu"/>
          <p:cNvSpPr txBox="1">
            <a:spLocks noChangeArrowheads="1"/>
          </p:cNvSpPr>
          <p:nvPr/>
        </p:nvSpPr>
        <p:spPr bwMode="auto">
          <a:xfrm>
            <a:off x="1092200" y="5853113"/>
            <a:ext cx="8004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b="1">
                <a:solidFill>
                  <a:srgbClr val="002060"/>
                </a:solidFill>
              </a:rPr>
              <a:t>NOT: </a:t>
            </a:r>
            <a:r>
              <a:rPr lang="tr-TR" altLang="tr-TR">
                <a:solidFill>
                  <a:srgbClr val="002060"/>
                </a:solidFill>
              </a:rPr>
              <a:t>Pratikler tabloda toplam saat olarak verilmiştir.  Ancak öğrenciler farklı derslerin pratiklerine bölünmüş gruplar halinde girdikleri için, bu pratik saatleri öğrenci başına düşen pratik saatinden farklıdır.</a:t>
            </a:r>
          </a:p>
        </p:txBody>
      </p:sp>
      <p:sp>
        <p:nvSpPr>
          <p:cNvPr id="14381" name="3 Metin kutusu"/>
          <p:cNvSpPr txBox="1">
            <a:spLocks noChangeArrowheads="1"/>
          </p:cNvSpPr>
          <p:nvPr/>
        </p:nvSpPr>
        <p:spPr bwMode="auto">
          <a:xfrm>
            <a:off x="1092200" y="5386388"/>
            <a:ext cx="805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b="1">
                <a:solidFill>
                  <a:srgbClr val="002060"/>
                </a:solidFill>
              </a:rPr>
              <a:t>NOT: </a:t>
            </a:r>
            <a:r>
              <a:rPr lang="tr-TR" altLang="tr-TR">
                <a:solidFill>
                  <a:srgbClr val="002060"/>
                </a:solidFill>
              </a:rPr>
              <a:t>Pratik ders saatlerine her kurul için 1 saat </a:t>
            </a:r>
            <a:r>
              <a:rPr lang="tr-TR" altLang="tr-TR" u="sng">
                <a:solidFill>
                  <a:srgbClr val="002060"/>
                </a:solidFill>
              </a:rPr>
              <a:t>danışmanlık saati</a:t>
            </a:r>
            <a:r>
              <a:rPr lang="tr-TR" altLang="tr-TR">
                <a:solidFill>
                  <a:srgbClr val="002060"/>
                </a:solidFill>
              </a:rPr>
              <a:t> eklenmiştir.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54125" y="39688"/>
          <a:ext cx="7251700" cy="6532624"/>
        </p:xfrm>
        <a:graphic>
          <a:graphicData uri="http://schemas.openxmlformats.org/drawingml/2006/table">
            <a:tbl>
              <a:tblPr/>
              <a:tblGrid>
                <a:gridCol w="3746500"/>
                <a:gridCol w="2135188"/>
                <a:gridCol w="1370012"/>
              </a:tblGrid>
              <a:tr h="59583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Dersin adı</a:t>
                      </a:r>
                      <a:endParaRPr kumimoji="0" lang="tr-TR" alt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Teorik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(Saat)</a:t>
                      </a:r>
                      <a:endParaRPr kumimoji="0" lang="tr-TR" alt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Pratik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(Saat)</a:t>
                      </a:r>
                      <a:endParaRPr kumimoji="0" lang="tr-TR" alt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Fizyoloji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147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(147)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36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(40)  *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Anatomi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(107)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(60)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Histoloji ve Embriyoloji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97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(97)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(28)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Biyokimya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(77)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(14)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Mikrobiyoloji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(34)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(6)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Farmakoloji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(29)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Patoloji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(14)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(4)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Aile Hekimliği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(14)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Psikiyatri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(4)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Çocuk Ruh Sağlığı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(3)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Çocuk Sağlığı ve Hastalıkları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(1)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Kanıta Dayalı Tıp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(6)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Klinik Beceri Laboratuarı (KBL)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58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(58)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Probleme Dayalı Öğrenme (PDÖ)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(8)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Klinik Korelasyon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(10)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Paramedikal Ders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Yabancı Dil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56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(56)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Seçmeli Ders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55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(52) 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Danışmanlık saati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tr-TR" alt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(5)</a:t>
                      </a: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29683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Toplam</a:t>
                      </a:r>
                      <a:endParaRPr kumimoji="0" lang="tr-TR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598 (601)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281 (275)</a:t>
                      </a:r>
                      <a:endParaRPr kumimoji="0" lang="tr-TR" alt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9" name="2 Metin kutusu"/>
          <p:cNvSpPr txBox="1">
            <a:spLocks noChangeArrowheads="1"/>
          </p:cNvSpPr>
          <p:nvPr/>
        </p:nvSpPr>
        <p:spPr bwMode="auto">
          <a:xfrm>
            <a:off x="1254125" y="6572250"/>
            <a:ext cx="5543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1600" b="1"/>
              <a:t>*</a:t>
            </a:r>
            <a:r>
              <a:rPr lang="tr-TR" altLang="tr-TR" sz="1600"/>
              <a:t> Parantez içindekiler 2016-2017 Eğitim yılına ait saatlerdir.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4288"/>
            <a:ext cx="7499350" cy="985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Dönem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II: 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Başarı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Durumu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066800" y="1027113"/>
          <a:ext cx="8050213" cy="405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201"/>
                <a:gridCol w="1657478"/>
                <a:gridCol w="1545609"/>
                <a:gridCol w="1314925"/>
              </a:tblGrid>
              <a:tr h="701169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Ders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Kurulu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Ortalama</a:t>
                      </a:r>
                    </a:p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Ortalama</a:t>
                      </a:r>
                    </a:p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rtalama</a:t>
                      </a:r>
                    </a:p>
                    <a:p>
                      <a:pPr algn="ctr"/>
                      <a:r>
                        <a:rPr lang="tr-TR" sz="1800" b="1" dirty="0" smtClean="0"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tr-T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 anchor="ctr"/>
                </a:tc>
              </a:tr>
              <a:tr h="544891">
                <a:tc>
                  <a:txBody>
                    <a:bodyPr/>
                    <a:lstStyle/>
                    <a:p>
                      <a:pPr algn="l"/>
                      <a:r>
                        <a:rPr lang="tr-TR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Dolaşım ve Solunum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65,2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66,4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</a:tr>
              <a:tr h="526984">
                <a:tc>
                  <a:txBody>
                    <a:bodyPr/>
                    <a:lstStyle/>
                    <a:p>
                      <a:pPr algn="l"/>
                      <a:r>
                        <a:rPr lang="tr-TR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Sindirim Sistemi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ve Met.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69,6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65,7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</a:tr>
              <a:tr h="762030">
                <a:tc>
                  <a:txBody>
                    <a:bodyPr/>
                    <a:lstStyle/>
                    <a:p>
                      <a:pPr algn="l"/>
                      <a:r>
                        <a:rPr lang="tr-TR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tr-TR" sz="2200" dirty="0" err="1" smtClean="0">
                          <a:latin typeface="Arial" pitchFamily="34" charset="0"/>
                          <a:cs typeface="Arial" pitchFamily="34" charset="0"/>
                        </a:rPr>
                        <a:t>Ürogenital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Sis. ve Endokrin Sis.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68,2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67,3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</a:tr>
              <a:tr h="762030">
                <a:tc>
                  <a:txBody>
                    <a:bodyPr/>
                    <a:lstStyle/>
                    <a:p>
                      <a:pPr algn="l"/>
                      <a:r>
                        <a:rPr lang="tr-TR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Sinir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Sistemi ve Duyu Organları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</a:tr>
              <a:tr h="762135">
                <a:tc>
                  <a:txBody>
                    <a:bodyPr/>
                    <a:lstStyle/>
                    <a:p>
                      <a:pPr algn="l"/>
                      <a:r>
                        <a:rPr lang="tr-TR" sz="2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tr-TR" sz="2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Hastalıkların Biyolojik ve </a:t>
                      </a:r>
                      <a:r>
                        <a:rPr lang="tr-TR" sz="2200" dirty="0" err="1" smtClean="0">
                          <a:latin typeface="Arial" pitchFamily="34" charset="0"/>
                          <a:cs typeface="Arial" pitchFamily="34" charset="0"/>
                        </a:rPr>
                        <a:t>Psikososyal</a:t>
                      </a:r>
                      <a:r>
                        <a:rPr lang="tr-TR" sz="2200" baseline="0" dirty="0" smtClean="0">
                          <a:latin typeface="Arial" pitchFamily="34" charset="0"/>
                          <a:cs typeface="Arial" pitchFamily="34" charset="0"/>
                        </a:rPr>
                        <a:t> Temelleri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endParaRPr lang="tr-TR" sz="22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tr-TR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latin typeface="Arial" pitchFamily="34" charset="0"/>
                          <a:cs typeface="Arial" pitchFamily="34" charset="0"/>
                        </a:rPr>
                        <a:t>68,5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56" marB="45756"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057275" y="5141913"/>
          <a:ext cx="8050212" cy="1716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004"/>
                <a:gridCol w="1459858"/>
                <a:gridCol w="1459858"/>
                <a:gridCol w="1350492"/>
              </a:tblGrid>
              <a:tr h="509140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İlk 4 kurula göre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2017-2018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2016-2017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2015-2016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</a:tr>
              <a:tr h="416855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Not Ortalaması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70,5</a:t>
                      </a:r>
                      <a:endParaRPr lang="tr-TR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67,5</a:t>
                      </a:r>
                      <a:endParaRPr lang="tr-TR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68,35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Finalsiz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geçen öğrenci sayısı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</a:tr>
              <a:tr h="414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Finalsiz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geçen öğrenci yüzdesi</a:t>
                      </a:r>
                      <a:endParaRPr lang="tr-TR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17,9</a:t>
                      </a:r>
                      <a:endParaRPr lang="tr-TR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% 18,7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06" marB="457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1880</TotalTime>
  <Words>1178</Words>
  <Application>Microsoft Office PowerPoint</Application>
  <PresentationFormat>Ekran Gösterisi (4:3)</PresentationFormat>
  <Paragraphs>318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Solstice</vt:lpstr>
      <vt:lpstr>“Tıp Eğitimi Çalıştayı”  3 Mayıs 2018 DÖNEM II</vt:lpstr>
      <vt:lpstr>DÖNEM II Koordinatörlüğü</vt:lpstr>
      <vt:lpstr>Dönem II Amfisi </vt:lpstr>
      <vt:lpstr>Demografik Özellikler</vt:lpstr>
      <vt:lpstr>Slayt 5</vt:lpstr>
      <vt:lpstr>Slayt 6</vt:lpstr>
      <vt:lpstr>Slayt 7</vt:lpstr>
      <vt:lpstr>Slayt 8</vt:lpstr>
      <vt:lpstr>Dönem II:  Başarı Durumu</vt:lpstr>
      <vt:lpstr>Genel Sorunlarımız</vt:lpstr>
      <vt:lpstr>Geri Bildirimler</vt:lpstr>
      <vt:lpstr>Geri Bildirimler: Eleştiriler</vt:lpstr>
      <vt:lpstr>Geri Bildirimler: Eleştiriler</vt:lpstr>
      <vt:lpstr>Slayt 14</vt:lpstr>
      <vt:lpstr>Slayt 15</vt:lpstr>
      <vt:lpstr>Geri Bildirimler: Öğretim Üyeleri</vt:lpstr>
      <vt:lpstr>Slayt 17</vt:lpstr>
      <vt:lpstr>Slayt 18</vt:lpstr>
    </vt:vector>
  </TitlesOfParts>
  <Company>ckaradenizli@yahoo.com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DÖNEM II</dc:title>
  <dc:creator>caner karadenizli</dc:creator>
  <cp:lastModifiedBy>Administrator</cp:lastModifiedBy>
  <cp:revision>149</cp:revision>
  <cp:lastPrinted>2018-04-13T08:01:21Z</cp:lastPrinted>
  <dcterms:created xsi:type="dcterms:W3CDTF">2014-05-26T19:04:45Z</dcterms:created>
  <dcterms:modified xsi:type="dcterms:W3CDTF">2018-05-03T09:05:23Z</dcterms:modified>
</cp:coreProperties>
</file>